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26.jpg" ContentType="image/png"/>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1"/>
  </p:notesMasterIdLst>
  <p:sldIdLst>
    <p:sldId id="256" r:id="rId2"/>
    <p:sldId id="257" r:id="rId3"/>
    <p:sldId id="293" r:id="rId4"/>
    <p:sldId id="258" r:id="rId5"/>
    <p:sldId id="259" r:id="rId6"/>
    <p:sldId id="260" r:id="rId7"/>
    <p:sldId id="261" r:id="rId8"/>
    <p:sldId id="263" r:id="rId9"/>
    <p:sldId id="264" r:id="rId10"/>
    <p:sldId id="265" r:id="rId11"/>
    <p:sldId id="262" r:id="rId12"/>
    <p:sldId id="266" r:id="rId13"/>
    <p:sldId id="267" r:id="rId14"/>
    <p:sldId id="268" r:id="rId15"/>
    <p:sldId id="269" r:id="rId16"/>
    <p:sldId id="270" r:id="rId17"/>
    <p:sldId id="271" r:id="rId18"/>
    <p:sldId id="272" r:id="rId19"/>
    <p:sldId id="277" r:id="rId20"/>
    <p:sldId id="274" r:id="rId21"/>
    <p:sldId id="288" r:id="rId22"/>
    <p:sldId id="275" r:id="rId23"/>
    <p:sldId id="278" r:id="rId24"/>
    <p:sldId id="276" r:id="rId25"/>
    <p:sldId id="289" r:id="rId26"/>
    <p:sldId id="279" r:id="rId27"/>
    <p:sldId id="280" r:id="rId28"/>
    <p:sldId id="281" r:id="rId29"/>
    <p:sldId id="282" r:id="rId30"/>
    <p:sldId id="283" r:id="rId31"/>
    <p:sldId id="290" r:id="rId32"/>
    <p:sldId id="284" r:id="rId33"/>
    <p:sldId id="285" r:id="rId34"/>
    <p:sldId id="286" r:id="rId35"/>
    <p:sldId id="287" r:id="rId36"/>
    <p:sldId id="292" r:id="rId37"/>
    <p:sldId id="294" r:id="rId38"/>
    <p:sldId id="295" r:id="rId39"/>
    <p:sldId id="296" r:id="rId40"/>
    <p:sldId id="297" r:id="rId41"/>
    <p:sldId id="298" r:id="rId42"/>
    <p:sldId id="291"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22" r:id="rId59"/>
    <p:sldId id="344" r:id="rId60"/>
    <p:sldId id="314" r:id="rId61"/>
    <p:sldId id="315" r:id="rId62"/>
    <p:sldId id="316" r:id="rId63"/>
    <p:sldId id="317" r:id="rId64"/>
    <p:sldId id="318" r:id="rId65"/>
    <p:sldId id="319" r:id="rId66"/>
    <p:sldId id="320" r:id="rId67"/>
    <p:sldId id="321" r:id="rId68"/>
    <p:sldId id="355" r:id="rId69"/>
    <p:sldId id="333" r:id="rId70"/>
    <p:sldId id="334" r:id="rId71"/>
    <p:sldId id="335" r:id="rId72"/>
    <p:sldId id="336" r:id="rId73"/>
    <p:sldId id="337" r:id="rId74"/>
    <p:sldId id="338" r:id="rId75"/>
    <p:sldId id="339" r:id="rId76"/>
    <p:sldId id="340" r:id="rId77"/>
    <p:sldId id="341" r:id="rId78"/>
    <p:sldId id="342" r:id="rId79"/>
    <p:sldId id="343" r:id="rId80"/>
    <p:sldId id="345" r:id="rId81"/>
    <p:sldId id="346" r:id="rId82"/>
    <p:sldId id="347" r:id="rId83"/>
    <p:sldId id="348" r:id="rId84"/>
    <p:sldId id="349" r:id="rId85"/>
    <p:sldId id="350" r:id="rId86"/>
    <p:sldId id="352" r:id="rId87"/>
    <p:sldId id="353" r:id="rId88"/>
    <p:sldId id="354" r:id="rId89"/>
    <p:sldId id="323" r:id="rId90"/>
    <p:sldId id="324" r:id="rId91"/>
    <p:sldId id="325" r:id="rId92"/>
    <p:sldId id="326" r:id="rId93"/>
    <p:sldId id="327" r:id="rId94"/>
    <p:sldId id="328" r:id="rId95"/>
    <p:sldId id="329" r:id="rId96"/>
    <p:sldId id="331" r:id="rId97"/>
    <p:sldId id="330" r:id="rId98"/>
    <p:sldId id="332" r:id="rId99"/>
    <p:sldId id="356"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0B11"/>
    <a:srgbClr val="CFE4E8"/>
    <a:srgbClr val="0E0240"/>
    <a:srgbClr val="2386B3"/>
    <a:srgbClr val="153245"/>
    <a:srgbClr val="264950"/>
    <a:srgbClr val="1439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1BCA29-BFAC-4510-9473-720684D30FF9}" v="3445" dt="2025-03-02T13:33:52.4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4" d="100"/>
          <a:sy n="74" d="100"/>
        </p:scale>
        <p:origin x="104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34A032-3223-428C-A056-4884A31E7E29}" type="datetimeFigureOut">
              <a:rPr lang="en-PH" smtClean="0"/>
              <a:t>03/03/2025</a:t>
            </a:fld>
            <a:endParaRPr lang="en-P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4E23BA-E7D9-4E15-A09A-A5215836813B}" type="slidenum">
              <a:rPr lang="en-PH" smtClean="0"/>
              <a:t>‹#›</a:t>
            </a:fld>
            <a:endParaRPr lang="en-PH"/>
          </a:p>
        </p:txBody>
      </p:sp>
    </p:spTree>
    <p:extLst>
      <p:ext uri="{BB962C8B-B14F-4D97-AF65-F5344CB8AC3E}">
        <p14:creationId xmlns:p14="http://schemas.microsoft.com/office/powerpoint/2010/main" val="9262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F34E23BA-E7D9-4E15-A09A-A5215836813B}" type="slidenum">
              <a:rPr lang="en-PH" smtClean="0"/>
              <a:t>49</a:t>
            </a:fld>
            <a:endParaRPr lang="en-PH"/>
          </a:p>
        </p:txBody>
      </p:sp>
    </p:spTree>
    <p:extLst>
      <p:ext uri="{BB962C8B-B14F-4D97-AF65-F5344CB8AC3E}">
        <p14:creationId xmlns:p14="http://schemas.microsoft.com/office/powerpoint/2010/main" val="1400273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85339-C9F1-FE26-7BD9-27D302C90D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H"/>
          </a:p>
        </p:txBody>
      </p:sp>
      <p:sp>
        <p:nvSpPr>
          <p:cNvPr id="3" name="Subtitle 2">
            <a:extLst>
              <a:ext uri="{FF2B5EF4-FFF2-40B4-BE49-F238E27FC236}">
                <a16:creationId xmlns:a16="http://schemas.microsoft.com/office/drawing/2014/main" id="{EC62EEF9-0F91-4938-1469-7A7E33F726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H"/>
          </a:p>
        </p:txBody>
      </p:sp>
      <p:sp>
        <p:nvSpPr>
          <p:cNvPr id="4" name="Date Placeholder 3">
            <a:extLst>
              <a:ext uri="{FF2B5EF4-FFF2-40B4-BE49-F238E27FC236}">
                <a16:creationId xmlns:a16="http://schemas.microsoft.com/office/drawing/2014/main" id="{A6F82AAA-F62A-BF1B-269A-7BA2F4DE4DE9}"/>
              </a:ext>
            </a:extLst>
          </p:cNvPr>
          <p:cNvSpPr>
            <a:spLocks noGrp="1"/>
          </p:cNvSpPr>
          <p:nvPr>
            <p:ph type="dt" sz="half" idx="10"/>
          </p:nvPr>
        </p:nvSpPr>
        <p:spPr/>
        <p:txBody>
          <a:bodyPr/>
          <a:lstStyle/>
          <a:p>
            <a:fld id="{04B1DD8A-76D1-4038-BE68-7CDABB116112}" type="datetimeFigureOut">
              <a:rPr lang="en-PH" smtClean="0"/>
              <a:t>03/03/2025</a:t>
            </a:fld>
            <a:endParaRPr lang="en-PH"/>
          </a:p>
        </p:txBody>
      </p:sp>
      <p:sp>
        <p:nvSpPr>
          <p:cNvPr id="5" name="Footer Placeholder 4">
            <a:extLst>
              <a:ext uri="{FF2B5EF4-FFF2-40B4-BE49-F238E27FC236}">
                <a16:creationId xmlns:a16="http://schemas.microsoft.com/office/drawing/2014/main" id="{FD6C3C14-AC85-6F56-BBB1-14682017FCBF}"/>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95AF68EB-F511-83EF-FFA1-AC748C6623BD}"/>
              </a:ext>
            </a:extLst>
          </p:cNvPr>
          <p:cNvSpPr>
            <a:spLocks noGrp="1"/>
          </p:cNvSpPr>
          <p:nvPr>
            <p:ph type="sldNum" sz="quarter" idx="12"/>
          </p:nvPr>
        </p:nvSpPr>
        <p:spPr/>
        <p:txBody>
          <a:bodyPr/>
          <a:lstStyle/>
          <a:p>
            <a:fld id="{13B46C6C-24C4-43DC-81AB-635D72622514}" type="slidenum">
              <a:rPr lang="en-PH" smtClean="0"/>
              <a:t>‹#›</a:t>
            </a:fld>
            <a:endParaRPr lang="en-PH"/>
          </a:p>
        </p:txBody>
      </p:sp>
    </p:spTree>
    <p:extLst>
      <p:ext uri="{BB962C8B-B14F-4D97-AF65-F5344CB8AC3E}">
        <p14:creationId xmlns:p14="http://schemas.microsoft.com/office/powerpoint/2010/main" val="1431003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295E6-217F-28E3-9EE4-ADD59F069CE6}"/>
              </a:ext>
            </a:extLst>
          </p:cNvPr>
          <p:cNvSpPr>
            <a:spLocks noGrp="1"/>
          </p:cNvSpPr>
          <p:nvPr>
            <p:ph type="title"/>
          </p:nvPr>
        </p:nvSpPr>
        <p:spPr/>
        <p:txBody>
          <a:bodyPr/>
          <a:lstStyle/>
          <a:p>
            <a:r>
              <a:rPr lang="en-US"/>
              <a:t>Click to edit Master title style</a:t>
            </a:r>
            <a:endParaRPr lang="en-PH"/>
          </a:p>
        </p:txBody>
      </p:sp>
      <p:sp>
        <p:nvSpPr>
          <p:cNvPr id="3" name="Vertical Text Placeholder 2">
            <a:extLst>
              <a:ext uri="{FF2B5EF4-FFF2-40B4-BE49-F238E27FC236}">
                <a16:creationId xmlns:a16="http://schemas.microsoft.com/office/drawing/2014/main" id="{EFFA889D-A492-8663-6039-132D5ADA84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6F7DF955-3DB2-4DFB-3B7B-3FE4B3A77EDC}"/>
              </a:ext>
            </a:extLst>
          </p:cNvPr>
          <p:cNvSpPr>
            <a:spLocks noGrp="1"/>
          </p:cNvSpPr>
          <p:nvPr>
            <p:ph type="dt" sz="half" idx="10"/>
          </p:nvPr>
        </p:nvSpPr>
        <p:spPr/>
        <p:txBody>
          <a:bodyPr/>
          <a:lstStyle/>
          <a:p>
            <a:fld id="{04B1DD8A-76D1-4038-BE68-7CDABB116112}" type="datetimeFigureOut">
              <a:rPr lang="en-PH" smtClean="0"/>
              <a:t>03/03/2025</a:t>
            </a:fld>
            <a:endParaRPr lang="en-PH"/>
          </a:p>
        </p:txBody>
      </p:sp>
      <p:sp>
        <p:nvSpPr>
          <p:cNvPr id="5" name="Footer Placeholder 4">
            <a:extLst>
              <a:ext uri="{FF2B5EF4-FFF2-40B4-BE49-F238E27FC236}">
                <a16:creationId xmlns:a16="http://schemas.microsoft.com/office/drawing/2014/main" id="{96D394DA-3477-ED7C-1236-4E4531CBFCCC}"/>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99950819-B84D-4BBB-AD98-8D75EF932A5A}"/>
              </a:ext>
            </a:extLst>
          </p:cNvPr>
          <p:cNvSpPr>
            <a:spLocks noGrp="1"/>
          </p:cNvSpPr>
          <p:nvPr>
            <p:ph type="sldNum" sz="quarter" idx="12"/>
          </p:nvPr>
        </p:nvSpPr>
        <p:spPr/>
        <p:txBody>
          <a:bodyPr/>
          <a:lstStyle/>
          <a:p>
            <a:fld id="{13B46C6C-24C4-43DC-81AB-635D72622514}" type="slidenum">
              <a:rPr lang="en-PH" smtClean="0"/>
              <a:t>‹#›</a:t>
            </a:fld>
            <a:endParaRPr lang="en-PH"/>
          </a:p>
        </p:txBody>
      </p:sp>
    </p:spTree>
    <p:extLst>
      <p:ext uri="{BB962C8B-B14F-4D97-AF65-F5344CB8AC3E}">
        <p14:creationId xmlns:p14="http://schemas.microsoft.com/office/powerpoint/2010/main" val="3208174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23BD36-2BE5-F3E4-21E5-75D5E85408D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PH"/>
          </a:p>
        </p:txBody>
      </p:sp>
      <p:sp>
        <p:nvSpPr>
          <p:cNvPr id="3" name="Vertical Text Placeholder 2">
            <a:extLst>
              <a:ext uri="{FF2B5EF4-FFF2-40B4-BE49-F238E27FC236}">
                <a16:creationId xmlns:a16="http://schemas.microsoft.com/office/drawing/2014/main" id="{6EA82204-8965-853F-EA91-504D64960A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8CB63403-0D20-78ED-EB5D-112F110E98F4}"/>
              </a:ext>
            </a:extLst>
          </p:cNvPr>
          <p:cNvSpPr>
            <a:spLocks noGrp="1"/>
          </p:cNvSpPr>
          <p:nvPr>
            <p:ph type="dt" sz="half" idx="10"/>
          </p:nvPr>
        </p:nvSpPr>
        <p:spPr/>
        <p:txBody>
          <a:bodyPr/>
          <a:lstStyle/>
          <a:p>
            <a:fld id="{04B1DD8A-76D1-4038-BE68-7CDABB116112}" type="datetimeFigureOut">
              <a:rPr lang="en-PH" smtClean="0"/>
              <a:t>03/03/2025</a:t>
            </a:fld>
            <a:endParaRPr lang="en-PH"/>
          </a:p>
        </p:txBody>
      </p:sp>
      <p:sp>
        <p:nvSpPr>
          <p:cNvPr id="5" name="Footer Placeholder 4">
            <a:extLst>
              <a:ext uri="{FF2B5EF4-FFF2-40B4-BE49-F238E27FC236}">
                <a16:creationId xmlns:a16="http://schemas.microsoft.com/office/drawing/2014/main" id="{22CD54F3-A647-88F5-3979-1590FC49EF73}"/>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71203A71-4F24-E7D9-9A96-97A9F073F167}"/>
              </a:ext>
            </a:extLst>
          </p:cNvPr>
          <p:cNvSpPr>
            <a:spLocks noGrp="1"/>
          </p:cNvSpPr>
          <p:nvPr>
            <p:ph type="sldNum" sz="quarter" idx="12"/>
          </p:nvPr>
        </p:nvSpPr>
        <p:spPr/>
        <p:txBody>
          <a:bodyPr/>
          <a:lstStyle/>
          <a:p>
            <a:fld id="{13B46C6C-24C4-43DC-81AB-635D72622514}" type="slidenum">
              <a:rPr lang="en-PH" smtClean="0"/>
              <a:t>‹#›</a:t>
            </a:fld>
            <a:endParaRPr lang="en-PH"/>
          </a:p>
        </p:txBody>
      </p:sp>
    </p:spTree>
    <p:extLst>
      <p:ext uri="{BB962C8B-B14F-4D97-AF65-F5344CB8AC3E}">
        <p14:creationId xmlns:p14="http://schemas.microsoft.com/office/powerpoint/2010/main" val="2051044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8EC5E-C8D7-BCC6-1210-150AEFBAEC9E}"/>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9D57B722-1EF4-FB45-DB00-471FB3D7EE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09F88747-9FDF-504A-6815-408E68A18632}"/>
              </a:ext>
            </a:extLst>
          </p:cNvPr>
          <p:cNvSpPr>
            <a:spLocks noGrp="1"/>
          </p:cNvSpPr>
          <p:nvPr>
            <p:ph type="dt" sz="half" idx="10"/>
          </p:nvPr>
        </p:nvSpPr>
        <p:spPr/>
        <p:txBody>
          <a:bodyPr/>
          <a:lstStyle/>
          <a:p>
            <a:fld id="{04B1DD8A-76D1-4038-BE68-7CDABB116112}" type="datetimeFigureOut">
              <a:rPr lang="en-PH" smtClean="0"/>
              <a:t>03/03/2025</a:t>
            </a:fld>
            <a:endParaRPr lang="en-PH"/>
          </a:p>
        </p:txBody>
      </p:sp>
      <p:sp>
        <p:nvSpPr>
          <p:cNvPr id="5" name="Footer Placeholder 4">
            <a:extLst>
              <a:ext uri="{FF2B5EF4-FFF2-40B4-BE49-F238E27FC236}">
                <a16:creationId xmlns:a16="http://schemas.microsoft.com/office/drawing/2014/main" id="{E5B032D0-1D0D-9D9A-3B68-0A7CF9B92635}"/>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9378E383-829C-8C31-A818-191EB1C6429C}"/>
              </a:ext>
            </a:extLst>
          </p:cNvPr>
          <p:cNvSpPr>
            <a:spLocks noGrp="1"/>
          </p:cNvSpPr>
          <p:nvPr>
            <p:ph type="sldNum" sz="quarter" idx="12"/>
          </p:nvPr>
        </p:nvSpPr>
        <p:spPr/>
        <p:txBody>
          <a:bodyPr/>
          <a:lstStyle/>
          <a:p>
            <a:fld id="{13B46C6C-24C4-43DC-81AB-635D72622514}" type="slidenum">
              <a:rPr lang="en-PH" smtClean="0"/>
              <a:t>‹#›</a:t>
            </a:fld>
            <a:endParaRPr lang="en-PH"/>
          </a:p>
        </p:txBody>
      </p:sp>
    </p:spTree>
    <p:extLst>
      <p:ext uri="{BB962C8B-B14F-4D97-AF65-F5344CB8AC3E}">
        <p14:creationId xmlns:p14="http://schemas.microsoft.com/office/powerpoint/2010/main" val="1671007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B27B8-CC7A-F214-690D-0A28ECD53D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PH"/>
          </a:p>
        </p:txBody>
      </p:sp>
      <p:sp>
        <p:nvSpPr>
          <p:cNvPr id="3" name="Text Placeholder 2">
            <a:extLst>
              <a:ext uri="{FF2B5EF4-FFF2-40B4-BE49-F238E27FC236}">
                <a16:creationId xmlns:a16="http://schemas.microsoft.com/office/drawing/2014/main" id="{DBC18AC8-CCDD-8306-0585-29B8DC2814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BE0683-EC5F-CE96-D7B5-D8F4B3A60DAF}"/>
              </a:ext>
            </a:extLst>
          </p:cNvPr>
          <p:cNvSpPr>
            <a:spLocks noGrp="1"/>
          </p:cNvSpPr>
          <p:nvPr>
            <p:ph type="dt" sz="half" idx="10"/>
          </p:nvPr>
        </p:nvSpPr>
        <p:spPr/>
        <p:txBody>
          <a:bodyPr/>
          <a:lstStyle/>
          <a:p>
            <a:fld id="{04B1DD8A-76D1-4038-BE68-7CDABB116112}" type="datetimeFigureOut">
              <a:rPr lang="en-PH" smtClean="0"/>
              <a:t>03/03/2025</a:t>
            </a:fld>
            <a:endParaRPr lang="en-PH"/>
          </a:p>
        </p:txBody>
      </p:sp>
      <p:sp>
        <p:nvSpPr>
          <p:cNvPr id="5" name="Footer Placeholder 4">
            <a:extLst>
              <a:ext uri="{FF2B5EF4-FFF2-40B4-BE49-F238E27FC236}">
                <a16:creationId xmlns:a16="http://schemas.microsoft.com/office/drawing/2014/main" id="{688E6D68-BEC7-4551-8061-CA8BBA122809}"/>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05F8BF34-1105-5BB9-6F51-AB4BC166A4B5}"/>
              </a:ext>
            </a:extLst>
          </p:cNvPr>
          <p:cNvSpPr>
            <a:spLocks noGrp="1"/>
          </p:cNvSpPr>
          <p:nvPr>
            <p:ph type="sldNum" sz="quarter" idx="12"/>
          </p:nvPr>
        </p:nvSpPr>
        <p:spPr/>
        <p:txBody>
          <a:bodyPr/>
          <a:lstStyle/>
          <a:p>
            <a:fld id="{13B46C6C-24C4-43DC-81AB-635D72622514}" type="slidenum">
              <a:rPr lang="en-PH" smtClean="0"/>
              <a:t>‹#›</a:t>
            </a:fld>
            <a:endParaRPr lang="en-PH"/>
          </a:p>
        </p:txBody>
      </p:sp>
    </p:spTree>
    <p:extLst>
      <p:ext uri="{BB962C8B-B14F-4D97-AF65-F5344CB8AC3E}">
        <p14:creationId xmlns:p14="http://schemas.microsoft.com/office/powerpoint/2010/main" val="1331013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B35B3-EBBD-BD71-A82E-42C7F06ED3AF}"/>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6222AF7C-885B-3DD5-FE79-3E0E81BF5D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Content Placeholder 3">
            <a:extLst>
              <a:ext uri="{FF2B5EF4-FFF2-40B4-BE49-F238E27FC236}">
                <a16:creationId xmlns:a16="http://schemas.microsoft.com/office/drawing/2014/main" id="{7DC5D939-FB98-056B-B211-CE543BCC80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Date Placeholder 4">
            <a:extLst>
              <a:ext uri="{FF2B5EF4-FFF2-40B4-BE49-F238E27FC236}">
                <a16:creationId xmlns:a16="http://schemas.microsoft.com/office/drawing/2014/main" id="{185C422B-DA6A-8F21-5FBD-04462B09AB90}"/>
              </a:ext>
            </a:extLst>
          </p:cNvPr>
          <p:cNvSpPr>
            <a:spLocks noGrp="1"/>
          </p:cNvSpPr>
          <p:nvPr>
            <p:ph type="dt" sz="half" idx="10"/>
          </p:nvPr>
        </p:nvSpPr>
        <p:spPr/>
        <p:txBody>
          <a:bodyPr/>
          <a:lstStyle/>
          <a:p>
            <a:fld id="{04B1DD8A-76D1-4038-BE68-7CDABB116112}" type="datetimeFigureOut">
              <a:rPr lang="en-PH" smtClean="0"/>
              <a:t>03/03/2025</a:t>
            </a:fld>
            <a:endParaRPr lang="en-PH"/>
          </a:p>
        </p:txBody>
      </p:sp>
      <p:sp>
        <p:nvSpPr>
          <p:cNvPr id="6" name="Footer Placeholder 5">
            <a:extLst>
              <a:ext uri="{FF2B5EF4-FFF2-40B4-BE49-F238E27FC236}">
                <a16:creationId xmlns:a16="http://schemas.microsoft.com/office/drawing/2014/main" id="{E927E1EB-52D9-8CE8-7482-729F31C2593B}"/>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CDF32AA3-CFD8-F2D2-8846-8B92B6A20BEB}"/>
              </a:ext>
            </a:extLst>
          </p:cNvPr>
          <p:cNvSpPr>
            <a:spLocks noGrp="1"/>
          </p:cNvSpPr>
          <p:nvPr>
            <p:ph type="sldNum" sz="quarter" idx="12"/>
          </p:nvPr>
        </p:nvSpPr>
        <p:spPr/>
        <p:txBody>
          <a:bodyPr/>
          <a:lstStyle/>
          <a:p>
            <a:fld id="{13B46C6C-24C4-43DC-81AB-635D72622514}" type="slidenum">
              <a:rPr lang="en-PH" smtClean="0"/>
              <a:t>‹#›</a:t>
            </a:fld>
            <a:endParaRPr lang="en-PH"/>
          </a:p>
        </p:txBody>
      </p:sp>
    </p:spTree>
    <p:extLst>
      <p:ext uri="{BB962C8B-B14F-4D97-AF65-F5344CB8AC3E}">
        <p14:creationId xmlns:p14="http://schemas.microsoft.com/office/powerpoint/2010/main" val="1846484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01590-81CB-B416-9188-957A890DDEE4}"/>
              </a:ext>
            </a:extLst>
          </p:cNvPr>
          <p:cNvSpPr>
            <a:spLocks noGrp="1"/>
          </p:cNvSpPr>
          <p:nvPr>
            <p:ph type="title"/>
          </p:nvPr>
        </p:nvSpPr>
        <p:spPr>
          <a:xfrm>
            <a:off x="839788" y="365125"/>
            <a:ext cx="10515600" cy="1325563"/>
          </a:xfrm>
        </p:spPr>
        <p:txBody>
          <a:bodyPr/>
          <a:lstStyle/>
          <a:p>
            <a:r>
              <a:rPr lang="en-US"/>
              <a:t>Click to edit Master title style</a:t>
            </a:r>
            <a:endParaRPr lang="en-PH"/>
          </a:p>
        </p:txBody>
      </p:sp>
      <p:sp>
        <p:nvSpPr>
          <p:cNvPr id="3" name="Text Placeholder 2">
            <a:extLst>
              <a:ext uri="{FF2B5EF4-FFF2-40B4-BE49-F238E27FC236}">
                <a16:creationId xmlns:a16="http://schemas.microsoft.com/office/drawing/2014/main" id="{8949C5C4-B3C3-965D-7199-F023F6E92E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F3BD06-FC5A-DC5B-AB42-9D6155DDB1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a:extLst>
              <a:ext uri="{FF2B5EF4-FFF2-40B4-BE49-F238E27FC236}">
                <a16:creationId xmlns:a16="http://schemas.microsoft.com/office/drawing/2014/main" id="{DC94C666-274C-83E2-70A4-638AF0B699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DC46EF-DE5A-7C43-96F5-E5AFCF18A8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a:extLst>
              <a:ext uri="{FF2B5EF4-FFF2-40B4-BE49-F238E27FC236}">
                <a16:creationId xmlns:a16="http://schemas.microsoft.com/office/drawing/2014/main" id="{B9DD33E1-7A95-7B3B-B7D9-49D24C6173EF}"/>
              </a:ext>
            </a:extLst>
          </p:cNvPr>
          <p:cNvSpPr>
            <a:spLocks noGrp="1"/>
          </p:cNvSpPr>
          <p:nvPr>
            <p:ph type="dt" sz="half" idx="10"/>
          </p:nvPr>
        </p:nvSpPr>
        <p:spPr/>
        <p:txBody>
          <a:bodyPr/>
          <a:lstStyle/>
          <a:p>
            <a:fld id="{04B1DD8A-76D1-4038-BE68-7CDABB116112}" type="datetimeFigureOut">
              <a:rPr lang="en-PH" smtClean="0"/>
              <a:t>03/03/2025</a:t>
            </a:fld>
            <a:endParaRPr lang="en-PH"/>
          </a:p>
        </p:txBody>
      </p:sp>
      <p:sp>
        <p:nvSpPr>
          <p:cNvPr id="8" name="Footer Placeholder 7">
            <a:extLst>
              <a:ext uri="{FF2B5EF4-FFF2-40B4-BE49-F238E27FC236}">
                <a16:creationId xmlns:a16="http://schemas.microsoft.com/office/drawing/2014/main" id="{5176DCF5-1322-F896-5D0A-7F53FAFFC124}"/>
              </a:ext>
            </a:extLst>
          </p:cNvPr>
          <p:cNvSpPr>
            <a:spLocks noGrp="1"/>
          </p:cNvSpPr>
          <p:nvPr>
            <p:ph type="ftr" sz="quarter" idx="11"/>
          </p:nvPr>
        </p:nvSpPr>
        <p:spPr/>
        <p:txBody>
          <a:bodyPr/>
          <a:lstStyle/>
          <a:p>
            <a:endParaRPr lang="en-PH"/>
          </a:p>
        </p:txBody>
      </p:sp>
      <p:sp>
        <p:nvSpPr>
          <p:cNvPr id="9" name="Slide Number Placeholder 8">
            <a:extLst>
              <a:ext uri="{FF2B5EF4-FFF2-40B4-BE49-F238E27FC236}">
                <a16:creationId xmlns:a16="http://schemas.microsoft.com/office/drawing/2014/main" id="{233D92CB-513A-AD6F-DB83-DA502DE5B530}"/>
              </a:ext>
            </a:extLst>
          </p:cNvPr>
          <p:cNvSpPr>
            <a:spLocks noGrp="1"/>
          </p:cNvSpPr>
          <p:nvPr>
            <p:ph type="sldNum" sz="quarter" idx="12"/>
          </p:nvPr>
        </p:nvSpPr>
        <p:spPr/>
        <p:txBody>
          <a:bodyPr/>
          <a:lstStyle/>
          <a:p>
            <a:fld id="{13B46C6C-24C4-43DC-81AB-635D72622514}" type="slidenum">
              <a:rPr lang="en-PH" smtClean="0"/>
              <a:t>‹#›</a:t>
            </a:fld>
            <a:endParaRPr lang="en-PH"/>
          </a:p>
        </p:txBody>
      </p:sp>
    </p:spTree>
    <p:extLst>
      <p:ext uri="{BB962C8B-B14F-4D97-AF65-F5344CB8AC3E}">
        <p14:creationId xmlns:p14="http://schemas.microsoft.com/office/powerpoint/2010/main" val="2932168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EF883-2B2D-503F-CDB5-83E9E3C6E6A4}"/>
              </a:ext>
            </a:extLst>
          </p:cNvPr>
          <p:cNvSpPr>
            <a:spLocks noGrp="1"/>
          </p:cNvSpPr>
          <p:nvPr>
            <p:ph type="title"/>
          </p:nvPr>
        </p:nvSpPr>
        <p:spPr/>
        <p:txBody>
          <a:bodyPr/>
          <a:lstStyle/>
          <a:p>
            <a:r>
              <a:rPr lang="en-US"/>
              <a:t>Click to edit Master title style</a:t>
            </a:r>
            <a:endParaRPr lang="en-PH"/>
          </a:p>
        </p:txBody>
      </p:sp>
      <p:sp>
        <p:nvSpPr>
          <p:cNvPr id="3" name="Date Placeholder 2">
            <a:extLst>
              <a:ext uri="{FF2B5EF4-FFF2-40B4-BE49-F238E27FC236}">
                <a16:creationId xmlns:a16="http://schemas.microsoft.com/office/drawing/2014/main" id="{4817CE9E-CE3A-96C6-F955-EB2CE5A42EEF}"/>
              </a:ext>
            </a:extLst>
          </p:cNvPr>
          <p:cNvSpPr>
            <a:spLocks noGrp="1"/>
          </p:cNvSpPr>
          <p:nvPr>
            <p:ph type="dt" sz="half" idx="10"/>
          </p:nvPr>
        </p:nvSpPr>
        <p:spPr/>
        <p:txBody>
          <a:bodyPr/>
          <a:lstStyle/>
          <a:p>
            <a:fld id="{04B1DD8A-76D1-4038-BE68-7CDABB116112}" type="datetimeFigureOut">
              <a:rPr lang="en-PH" smtClean="0"/>
              <a:t>03/03/2025</a:t>
            </a:fld>
            <a:endParaRPr lang="en-PH"/>
          </a:p>
        </p:txBody>
      </p:sp>
      <p:sp>
        <p:nvSpPr>
          <p:cNvPr id="4" name="Footer Placeholder 3">
            <a:extLst>
              <a:ext uri="{FF2B5EF4-FFF2-40B4-BE49-F238E27FC236}">
                <a16:creationId xmlns:a16="http://schemas.microsoft.com/office/drawing/2014/main" id="{CE638F1E-0812-EF74-1228-AC4BFF1EE1EF}"/>
              </a:ext>
            </a:extLst>
          </p:cNvPr>
          <p:cNvSpPr>
            <a:spLocks noGrp="1"/>
          </p:cNvSpPr>
          <p:nvPr>
            <p:ph type="ftr" sz="quarter" idx="11"/>
          </p:nvPr>
        </p:nvSpPr>
        <p:spPr/>
        <p:txBody>
          <a:bodyPr/>
          <a:lstStyle/>
          <a:p>
            <a:endParaRPr lang="en-PH"/>
          </a:p>
        </p:txBody>
      </p:sp>
      <p:sp>
        <p:nvSpPr>
          <p:cNvPr id="5" name="Slide Number Placeholder 4">
            <a:extLst>
              <a:ext uri="{FF2B5EF4-FFF2-40B4-BE49-F238E27FC236}">
                <a16:creationId xmlns:a16="http://schemas.microsoft.com/office/drawing/2014/main" id="{FA6B9E4B-2A18-B47A-43B9-EDE6D723FF84}"/>
              </a:ext>
            </a:extLst>
          </p:cNvPr>
          <p:cNvSpPr>
            <a:spLocks noGrp="1"/>
          </p:cNvSpPr>
          <p:nvPr>
            <p:ph type="sldNum" sz="quarter" idx="12"/>
          </p:nvPr>
        </p:nvSpPr>
        <p:spPr/>
        <p:txBody>
          <a:bodyPr/>
          <a:lstStyle/>
          <a:p>
            <a:fld id="{13B46C6C-24C4-43DC-81AB-635D72622514}" type="slidenum">
              <a:rPr lang="en-PH" smtClean="0"/>
              <a:t>‹#›</a:t>
            </a:fld>
            <a:endParaRPr lang="en-PH"/>
          </a:p>
        </p:txBody>
      </p:sp>
    </p:spTree>
    <p:extLst>
      <p:ext uri="{BB962C8B-B14F-4D97-AF65-F5344CB8AC3E}">
        <p14:creationId xmlns:p14="http://schemas.microsoft.com/office/powerpoint/2010/main" val="731683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337986-5FA7-757A-E52E-BE2CF5E4D4BB}"/>
              </a:ext>
            </a:extLst>
          </p:cNvPr>
          <p:cNvSpPr>
            <a:spLocks noGrp="1"/>
          </p:cNvSpPr>
          <p:nvPr>
            <p:ph type="dt" sz="half" idx="10"/>
          </p:nvPr>
        </p:nvSpPr>
        <p:spPr/>
        <p:txBody>
          <a:bodyPr/>
          <a:lstStyle/>
          <a:p>
            <a:fld id="{04B1DD8A-76D1-4038-BE68-7CDABB116112}" type="datetimeFigureOut">
              <a:rPr lang="en-PH" smtClean="0"/>
              <a:t>03/03/2025</a:t>
            </a:fld>
            <a:endParaRPr lang="en-PH"/>
          </a:p>
        </p:txBody>
      </p:sp>
      <p:sp>
        <p:nvSpPr>
          <p:cNvPr id="3" name="Footer Placeholder 2">
            <a:extLst>
              <a:ext uri="{FF2B5EF4-FFF2-40B4-BE49-F238E27FC236}">
                <a16:creationId xmlns:a16="http://schemas.microsoft.com/office/drawing/2014/main" id="{C70E5887-FB26-247A-07F3-4B5E4FB239E4}"/>
              </a:ext>
            </a:extLst>
          </p:cNvPr>
          <p:cNvSpPr>
            <a:spLocks noGrp="1"/>
          </p:cNvSpPr>
          <p:nvPr>
            <p:ph type="ftr" sz="quarter" idx="11"/>
          </p:nvPr>
        </p:nvSpPr>
        <p:spPr/>
        <p:txBody>
          <a:bodyPr/>
          <a:lstStyle/>
          <a:p>
            <a:endParaRPr lang="en-PH"/>
          </a:p>
        </p:txBody>
      </p:sp>
      <p:sp>
        <p:nvSpPr>
          <p:cNvPr id="4" name="Slide Number Placeholder 3">
            <a:extLst>
              <a:ext uri="{FF2B5EF4-FFF2-40B4-BE49-F238E27FC236}">
                <a16:creationId xmlns:a16="http://schemas.microsoft.com/office/drawing/2014/main" id="{81D5F1ED-FDD5-55D5-D2D4-89ECCCACFD45}"/>
              </a:ext>
            </a:extLst>
          </p:cNvPr>
          <p:cNvSpPr>
            <a:spLocks noGrp="1"/>
          </p:cNvSpPr>
          <p:nvPr>
            <p:ph type="sldNum" sz="quarter" idx="12"/>
          </p:nvPr>
        </p:nvSpPr>
        <p:spPr/>
        <p:txBody>
          <a:bodyPr/>
          <a:lstStyle/>
          <a:p>
            <a:fld id="{13B46C6C-24C4-43DC-81AB-635D72622514}" type="slidenum">
              <a:rPr lang="en-PH" smtClean="0"/>
              <a:t>‹#›</a:t>
            </a:fld>
            <a:endParaRPr lang="en-PH"/>
          </a:p>
        </p:txBody>
      </p:sp>
    </p:spTree>
    <p:extLst>
      <p:ext uri="{BB962C8B-B14F-4D97-AF65-F5344CB8AC3E}">
        <p14:creationId xmlns:p14="http://schemas.microsoft.com/office/powerpoint/2010/main" val="3617387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AB808-9937-D3FF-65AE-F3F2C7BED9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H"/>
          </a:p>
        </p:txBody>
      </p:sp>
      <p:sp>
        <p:nvSpPr>
          <p:cNvPr id="3" name="Content Placeholder 2">
            <a:extLst>
              <a:ext uri="{FF2B5EF4-FFF2-40B4-BE49-F238E27FC236}">
                <a16:creationId xmlns:a16="http://schemas.microsoft.com/office/drawing/2014/main" id="{FEA2253B-71CB-628A-40FB-ABCDF8E0A8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Text Placeholder 3">
            <a:extLst>
              <a:ext uri="{FF2B5EF4-FFF2-40B4-BE49-F238E27FC236}">
                <a16:creationId xmlns:a16="http://schemas.microsoft.com/office/drawing/2014/main" id="{1AEC5EE3-117F-C695-AE93-7035CDD539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211495-56F0-1EF8-D034-78BBD7932923}"/>
              </a:ext>
            </a:extLst>
          </p:cNvPr>
          <p:cNvSpPr>
            <a:spLocks noGrp="1"/>
          </p:cNvSpPr>
          <p:nvPr>
            <p:ph type="dt" sz="half" idx="10"/>
          </p:nvPr>
        </p:nvSpPr>
        <p:spPr/>
        <p:txBody>
          <a:bodyPr/>
          <a:lstStyle/>
          <a:p>
            <a:fld id="{04B1DD8A-76D1-4038-BE68-7CDABB116112}" type="datetimeFigureOut">
              <a:rPr lang="en-PH" smtClean="0"/>
              <a:t>03/03/2025</a:t>
            </a:fld>
            <a:endParaRPr lang="en-PH"/>
          </a:p>
        </p:txBody>
      </p:sp>
      <p:sp>
        <p:nvSpPr>
          <p:cNvPr id="6" name="Footer Placeholder 5">
            <a:extLst>
              <a:ext uri="{FF2B5EF4-FFF2-40B4-BE49-F238E27FC236}">
                <a16:creationId xmlns:a16="http://schemas.microsoft.com/office/drawing/2014/main" id="{A66D7305-5716-644C-9BE6-19E9C814C2BD}"/>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81230894-D970-97AA-00F8-D07F2F6C483E}"/>
              </a:ext>
            </a:extLst>
          </p:cNvPr>
          <p:cNvSpPr>
            <a:spLocks noGrp="1"/>
          </p:cNvSpPr>
          <p:nvPr>
            <p:ph type="sldNum" sz="quarter" idx="12"/>
          </p:nvPr>
        </p:nvSpPr>
        <p:spPr/>
        <p:txBody>
          <a:bodyPr/>
          <a:lstStyle/>
          <a:p>
            <a:fld id="{13B46C6C-24C4-43DC-81AB-635D72622514}" type="slidenum">
              <a:rPr lang="en-PH" smtClean="0"/>
              <a:t>‹#›</a:t>
            </a:fld>
            <a:endParaRPr lang="en-PH"/>
          </a:p>
        </p:txBody>
      </p:sp>
    </p:spTree>
    <p:extLst>
      <p:ext uri="{BB962C8B-B14F-4D97-AF65-F5344CB8AC3E}">
        <p14:creationId xmlns:p14="http://schemas.microsoft.com/office/powerpoint/2010/main" val="1249054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831B7-2614-0B3F-4E06-DEE2950C15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H"/>
          </a:p>
        </p:txBody>
      </p:sp>
      <p:sp>
        <p:nvSpPr>
          <p:cNvPr id="3" name="Picture Placeholder 2">
            <a:extLst>
              <a:ext uri="{FF2B5EF4-FFF2-40B4-BE49-F238E27FC236}">
                <a16:creationId xmlns:a16="http://schemas.microsoft.com/office/drawing/2014/main" id="{6431DE3D-F3BF-7E9E-2F6A-AF890D4EEC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a:extLst>
              <a:ext uri="{FF2B5EF4-FFF2-40B4-BE49-F238E27FC236}">
                <a16:creationId xmlns:a16="http://schemas.microsoft.com/office/drawing/2014/main" id="{2032C552-AC38-1A80-3C36-BF8E8ACA2B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9E1092-0847-B81E-23E2-6FE41A8D0C6F}"/>
              </a:ext>
            </a:extLst>
          </p:cNvPr>
          <p:cNvSpPr>
            <a:spLocks noGrp="1"/>
          </p:cNvSpPr>
          <p:nvPr>
            <p:ph type="dt" sz="half" idx="10"/>
          </p:nvPr>
        </p:nvSpPr>
        <p:spPr/>
        <p:txBody>
          <a:bodyPr/>
          <a:lstStyle/>
          <a:p>
            <a:fld id="{04B1DD8A-76D1-4038-BE68-7CDABB116112}" type="datetimeFigureOut">
              <a:rPr lang="en-PH" smtClean="0"/>
              <a:t>03/03/2025</a:t>
            </a:fld>
            <a:endParaRPr lang="en-PH"/>
          </a:p>
        </p:txBody>
      </p:sp>
      <p:sp>
        <p:nvSpPr>
          <p:cNvPr id="6" name="Footer Placeholder 5">
            <a:extLst>
              <a:ext uri="{FF2B5EF4-FFF2-40B4-BE49-F238E27FC236}">
                <a16:creationId xmlns:a16="http://schemas.microsoft.com/office/drawing/2014/main" id="{690F2BEB-533F-DDD3-EDD5-4816A3CCFCE5}"/>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CFF0E4D7-1B5A-2A85-57EF-48A421A6C2B1}"/>
              </a:ext>
            </a:extLst>
          </p:cNvPr>
          <p:cNvSpPr>
            <a:spLocks noGrp="1"/>
          </p:cNvSpPr>
          <p:nvPr>
            <p:ph type="sldNum" sz="quarter" idx="12"/>
          </p:nvPr>
        </p:nvSpPr>
        <p:spPr/>
        <p:txBody>
          <a:bodyPr/>
          <a:lstStyle/>
          <a:p>
            <a:fld id="{13B46C6C-24C4-43DC-81AB-635D72622514}" type="slidenum">
              <a:rPr lang="en-PH" smtClean="0"/>
              <a:t>‹#›</a:t>
            </a:fld>
            <a:endParaRPr lang="en-PH"/>
          </a:p>
        </p:txBody>
      </p:sp>
    </p:spTree>
    <p:extLst>
      <p:ext uri="{BB962C8B-B14F-4D97-AF65-F5344CB8AC3E}">
        <p14:creationId xmlns:p14="http://schemas.microsoft.com/office/powerpoint/2010/main" val="3893744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0FC7B9-7BD4-496B-D47A-2AD2889313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H"/>
          </a:p>
        </p:txBody>
      </p:sp>
      <p:sp>
        <p:nvSpPr>
          <p:cNvPr id="3" name="Text Placeholder 2">
            <a:extLst>
              <a:ext uri="{FF2B5EF4-FFF2-40B4-BE49-F238E27FC236}">
                <a16:creationId xmlns:a16="http://schemas.microsoft.com/office/drawing/2014/main" id="{A6CB115D-0BF3-140D-777E-73C6698999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1B03D927-CC93-9157-2BC7-17638DB3F9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B1DD8A-76D1-4038-BE68-7CDABB116112}" type="datetimeFigureOut">
              <a:rPr lang="en-PH" smtClean="0"/>
              <a:t>03/03/2025</a:t>
            </a:fld>
            <a:endParaRPr lang="en-PH"/>
          </a:p>
        </p:txBody>
      </p:sp>
      <p:sp>
        <p:nvSpPr>
          <p:cNvPr id="5" name="Footer Placeholder 4">
            <a:extLst>
              <a:ext uri="{FF2B5EF4-FFF2-40B4-BE49-F238E27FC236}">
                <a16:creationId xmlns:a16="http://schemas.microsoft.com/office/drawing/2014/main" id="{41E8B239-4E54-37D4-63F2-4339D18EC0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p>
        </p:txBody>
      </p:sp>
      <p:sp>
        <p:nvSpPr>
          <p:cNvPr id="6" name="Slide Number Placeholder 5">
            <a:extLst>
              <a:ext uri="{FF2B5EF4-FFF2-40B4-BE49-F238E27FC236}">
                <a16:creationId xmlns:a16="http://schemas.microsoft.com/office/drawing/2014/main" id="{F5906457-BC75-0E7F-0D3C-5B5D6395C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B46C6C-24C4-43DC-81AB-635D72622514}" type="slidenum">
              <a:rPr lang="en-PH" smtClean="0"/>
              <a:t>‹#›</a:t>
            </a:fld>
            <a:endParaRPr lang="en-PH"/>
          </a:p>
        </p:txBody>
      </p:sp>
    </p:spTree>
    <p:extLst>
      <p:ext uri="{BB962C8B-B14F-4D97-AF65-F5344CB8AC3E}">
        <p14:creationId xmlns:p14="http://schemas.microsoft.com/office/powerpoint/2010/main" val="3959756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mooe.deped.gov.ph/" TargetMode="External"/><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2.jp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8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B5E5305-8F23-5F25-D5C8-39BBCAD7BAB4}"/>
              </a:ext>
            </a:extLst>
          </p:cNvPr>
          <p:cNvSpPr>
            <a:spLocks noGrp="1"/>
          </p:cNvSpPr>
          <p:nvPr>
            <p:ph type="ctrTitle"/>
          </p:nvPr>
        </p:nvSpPr>
        <p:spPr>
          <a:xfrm>
            <a:off x="1408176" y="2633081"/>
            <a:ext cx="6327648" cy="2180543"/>
          </a:xfrm>
        </p:spPr>
        <p:txBody>
          <a:bodyPr>
            <a:normAutofit fontScale="90000"/>
          </a:bodyPr>
          <a:lstStyle/>
          <a:p>
            <a:r>
              <a:rPr lang="en-US" altLang="en-US" sz="4400" dirty="0">
                <a:solidFill>
                  <a:srgbClr val="FFFFFF"/>
                </a:solidFill>
                <a:latin typeface="Baskerville Old Face" panose="02020602080505020303" pitchFamily="18" charset="0"/>
                <a:cs typeface="Arial" panose="020B0604020202020204" pitchFamily="34" charset="0"/>
                <a:sym typeface="Bookman Old Style" panose="02050604050505020204" pitchFamily="18" charset="0"/>
              </a:rPr>
              <a:t>Orientation  </a:t>
            </a:r>
            <a:br>
              <a:rPr lang="en-US" altLang="en-US" sz="4400" dirty="0">
                <a:solidFill>
                  <a:srgbClr val="FFFFFF"/>
                </a:solidFill>
                <a:latin typeface="Baskerville Old Face" panose="02020602080505020303" pitchFamily="18" charset="0"/>
                <a:cs typeface="Arial" panose="020B0604020202020204" pitchFamily="34" charset="0"/>
                <a:sym typeface="Bookman Old Style" panose="02050604050505020204" pitchFamily="18" charset="0"/>
              </a:rPr>
            </a:br>
            <a:r>
              <a:rPr lang="en-US" altLang="en-US" sz="4400" dirty="0">
                <a:solidFill>
                  <a:srgbClr val="FFFFFF"/>
                </a:solidFill>
                <a:latin typeface="Baskerville Old Face" panose="02020602080505020303" pitchFamily="18" charset="0"/>
                <a:cs typeface="Arial" panose="020B0604020202020204" pitchFamily="34" charset="0"/>
                <a:sym typeface="Bookman Old Style" panose="02050604050505020204" pitchFamily="18" charset="0"/>
              </a:rPr>
              <a:t>of the Web-Based Monitoring System Users of the School MOOE Funds </a:t>
            </a:r>
            <a:endParaRPr lang="en-US" sz="4400" dirty="0">
              <a:latin typeface="Baskerville Old Face" panose="02020602080505020303" pitchFamily="18" charset="0"/>
            </a:endParaRPr>
          </a:p>
        </p:txBody>
      </p:sp>
      <p:sp>
        <p:nvSpPr>
          <p:cNvPr id="5" name="Subtitle 3">
            <a:extLst>
              <a:ext uri="{FF2B5EF4-FFF2-40B4-BE49-F238E27FC236}">
                <a16:creationId xmlns:a16="http://schemas.microsoft.com/office/drawing/2014/main" id="{1FCA3E57-1431-8CF4-274A-6F5F86C5AFF4}"/>
              </a:ext>
            </a:extLst>
          </p:cNvPr>
          <p:cNvSpPr>
            <a:spLocks noGrp="1"/>
          </p:cNvSpPr>
          <p:nvPr>
            <p:ph type="subTitle" idx="1"/>
          </p:nvPr>
        </p:nvSpPr>
        <p:spPr>
          <a:xfrm>
            <a:off x="1911096" y="5057808"/>
            <a:ext cx="5321808" cy="408927"/>
          </a:xfrm>
        </p:spPr>
        <p:txBody>
          <a:bodyPr>
            <a:normAutofit/>
          </a:bodyPr>
          <a:lstStyle/>
          <a:p>
            <a:r>
              <a:rPr lang="en-US" sz="1800" dirty="0">
                <a:solidFill>
                  <a:schemeClr val="bg1"/>
                </a:solidFill>
                <a:latin typeface="Baskerville Old Face" panose="02020602080505020303" pitchFamily="18" charset="0"/>
              </a:rPr>
              <a:t>Anthony B. Barrera and Charlene M. </a:t>
            </a:r>
            <a:r>
              <a:rPr lang="en-US" sz="1800" dirty="0" err="1">
                <a:solidFill>
                  <a:schemeClr val="bg1"/>
                </a:solidFill>
                <a:latin typeface="Baskerville Old Face" panose="02020602080505020303" pitchFamily="18" charset="0"/>
              </a:rPr>
              <a:t>Gandullas</a:t>
            </a:r>
            <a:r>
              <a:rPr lang="en-US" sz="1800" dirty="0">
                <a:solidFill>
                  <a:schemeClr val="bg1"/>
                </a:solidFill>
                <a:latin typeface="Baskerville Old Face" panose="02020602080505020303" pitchFamily="18" charset="0"/>
              </a:rPr>
              <a:t>​</a:t>
            </a:r>
          </a:p>
        </p:txBody>
      </p:sp>
      <p:sp>
        <p:nvSpPr>
          <p:cNvPr id="6" name="Plaque 5">
            <a:extLst>
              <a:ext uri="{FF2B5EF4-FFF2-40B4-BE49-F238E27FC236}">
                <a16:creationId xmlns:a16="http://schemas.microsoft.com/office/drawing/2014/main" id="{56ED3562-1766-1102-5DE1-C92EDA20C87C}"/>
              </a:ext>
              <a:ext uri="{C183D7F6-B498-43B3-948B-1728B52AA6E4}">
                <adec:decorative xmlns:adec="http://schemas.microsoft.com/office/drawing/2017/decorative" val="1"/>
              </a:ext>
            </a:extLst>
          </p:cNvPr>
          <p:cNvSpPr/>
          <p:nvPr/>
        </p:nvSpPr>
        <p:spPr>
          <a:xfrm>
            <a:off x="1184867" y="1269576"/>
            <a:ext cx="6781800" cy="4343824"/>
          </a:xfrm>
          <a:prstGeom prst="plaque">
            <a:avLst>
              <a:gd name="adj" fmla="val 7602"/>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File:Seal of the Department of Education of the Philippines ...">
            <a:extLst>
              <a:ext uri="{FF2B5EF4-FFF2-40B4-BE49-F238E27FC236}">
                <a16:creationId xmlns:a16="http://schemas.microsoft.com/office/drawing/2014/main" id="{8EDF1F31-0110-F1DC-AB36-FA59A4A7B0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1897" y="1384745"/>
            <a:ext cx="1140542" cy="1140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7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A9DCE14-FC21-B314-B3F2-AEC38ADA122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8CD58E9-A516-15C4-435D-82182796CE69}"/>
              </a:ext>
            </a:extLst>
          </p:cNvPr>
          <p:cNvPicPr>
            <a:picLocks noChangeAspect="1"/>
          </p:cNvPicPr>
          <p:nvPr/>
        </p:nvPicPr>
        <p:blipFill>
          <a:blip r:embed="rId3">
            <a:extLst>
              <a:ext uri="{28A0092B-C50C-407E-A947-70E740481C1C}">
                <a14:useLocalDpi xmlns:a14="http://schemas.microsoft.com/office/drawing/2010/main" val="0"/>
              </a:ext>
            </a:extLst>
          </a:blip>
          <a:srcRect t="728" b="454"/>
          <a:stretch/>
        </p:blipFill>
        <p:spPr>
          <a:xfrm>
            <a:off x="3760839" y="1671498"/>
            <a:ext cx="4768642" cy="5083261"/>
          </a:xfrm>
          <a:prstGeom prst="rect">
            <a:avLst/>
          </a:prstGeom>
        </p:spPr>
      </p:pic>
      <p:sp>
        <p:nvSpPr>
          <p:cNvPr id="2" name="Title 1">
            <a:extLst>
              <a:ext uri="{FF2B5EF4-FFF2-40B4-BE49-F238E27FC236}">
                <a16:creationId xmlns:a16="http://schemas.microsoft.com/office/drawing/2014/main" id="{635E9A88-9E43-F44F-3277-F372E854BAF2}"/>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400" b="1" dirty="0">
                <a:solidFill>
                  <a:schemeClr val="bg1"/>
                </a:solidFill>
                <a:latin typeface="Baskerville Old Face" panose="02020602080505020303" pitchFamily="18" charset="0"/>
              </a:rPr>
              <a:t>MEMORANDUM OUF 2024</a:t>
            </a:r>
            <a:endParaRPr lang="en-PH" dirty="0">
              <a:solidFill>
                <a:schemeClr val="bg1"/>
              </a:solidFill>
              <a:latin typeface="Baskerville Old Face" panose="02020602080505020303" pitchFamily="18" charset="0"/>
            </a:endParaRPr>
          </a:p>
        </p:txBody>
      </p:sp>
      <p:cxnSp>
        <p:nvCxnSpPr>
          <p:cNvPr id="3" name="Straight Connector 2">
            <a:extLst>
              <a:ext uri="{FF2B5EF4-FFF2-40B4-BE49-F238E27FC236}">
                <a16:creationId xmlns:a16="http://schemas.microsoft.com/office/drawing/2014/main" id="{8D359DA8-E27B-B9EA-32AE-F63DB04AB4BD}"/>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00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DFA31A5-5DE6-A752-BC36-6FB61A67E5D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12DC3FF-4C82-CA36-03FB-8ADCC1E33CDF}"/>
              </a:ext>
            </a:extLst>
          </p:cNvPr>
          <p:cNvPicPr>
            <a:picLocks noChangeAspect="1"/>
          </p:cNvPicPr>
          <p:nvPr/>
        </p:nvPicPr>
        <p:blipFill>
          <a:blip r:embed="rId3"/>
          <a:stretch>
            <a:fillRect/>
          </a:stretch>
        </p:blipFill>
        <p:spPr>
          <a:xfrm>
            <a:off x="3770674" y="1671499"/>
            <a:ext cx="4749701" cy="5058682"/>
          </a:xfrm>
          <a:prstGeom prst="rect">
            <a:avLst/>
          </a:prstGeom>
        </p:spPr>
      </p:pic>
      <p:sp>
        <p:nvSpPr>
          <p:cNvPr id="3" name="Title 1">
            <a:extLst>
              <a:ext uri="{FF2B5EF4-FFF2-40B4-BE49-F238E27FC236}">
                <a16:creationId xmlns:a16="http://schemas.microsoft.com/office/drawing/2014/main" id="{3A8CF279-DE71-1B23-A1BA-A4AD3DF1FBFD}"/>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3200" b="1" dirty="0">
                <a:solidFill>
                  <a:schemeClr val="bg1"/>
                </a:solidFill>
                <a:latin typeface="Baskerville Old Face" panose="02020602080505020303" pitchFamily="18" charset="0"/>
              </a:rPr>
              <a:t>Memorandum (OUF) on the Adoption and Implementation of the                                                     Web-based Monitoring System of the SMOOE Funds </a:t>
            </a:r>
            <a:endParaRPr lang="en-PH" sz="3200" dirty="0">
              <a:solidFill>
                <a:schemeClr val="bg1"/>
              </a:solidFill>
              <a:latin typeface="Baskerville Old Face" panose="02020602080505020303" pitchFamily="18" charset="0"/>
            </a:endParaRPr>
          </a:p>
        </p:txBody>
      </p:sp>
      <p:cxnSp>
        <p:nvCxnSpPr>
          <p:cNvPr id="5" name="Straight Connector 4">
            <a:extLst>
              <a:ext uri="{FF2B5EF4-FFF2-40B4-BE49-F238E27FC236}">
                <a16:creationId xmlns:a16="http://schemas.microsoft.com/office/drawing/2014/main" id="{DFC8BE46-1B4C-6CAA-0D46-D5E326B310AD}"/>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646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a:extLst>
            <a:ext uri="{FF2B5EF4-FFF2-40B4-BE49-F238E27FC236}">
              <a16:creationId xmlns:a16="http://schemas.microsoft.com/office/drawing/2014/main" id="{4D802F9C-7FDC-637C-F24D-B8543151C66F}"/>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E331C658-368E-C8EC-2F1A-2D5C39F2D0D6}"/>
              </a:ext>
            </a:extLst>
          </p:cNvPr>
          <p:cNvSpPr>
            <a:spLocks noGrp="1"/>
          </p:cNvSpPr>
          <p:nvPr>
            <p:ph type="title"/>
          </p:nvPr>
        </p:nvSpPr>
        <p:spPr>
          <a:xfrm>
            <a:off x="0" y="2703007"/>
            <a:ext cx="12192001" cy="2210637"/>
          </a:xfrm>
          <a:solidFill>
            <a:srgbClr val="0E0240">
              <a:alpha val="75000"/>
            </a:srgbClr>
          </a:solidFill>
        </p:spPr>
        <p:txBody>
          <a:bodyPr>
            <a:normAutofit fontScale="90000"/>
          </a:bodyPr>
          <a:lstStyle/>
          <a:p>
            <a:pPr algn="ctr"/>
            <a:r>
              <a:rPr lang="en-PH" sz="5400" dirty="0">
                <a:ln>
                  <a:solidFill>
                    <a:srgbClr val="002060"/>
                  </a:solidFill>
                </a:ln>
                <a:solidFill>
                  <a:schemeClr val="bg1"/>
                </a:solidFill>
                <a:latin typeface="Baskerville Old Face" panose="02020602080505020303" pitchFamily="18" charset="0"/>
              </a:rPr>
              <a:t>                                    </a:t>
            </a:r>
            <a:r>
              <a:rPr lang="en-PH" sz="6000" b="1" dirty="0">
                <a:ln>
                  <a:solidFill>
                    <a:srgbClr val="002060"/>
                  </a:solidFill>
                </a:ln>
                <a:solidFill>
                  <a:schemeClr val="bg1"/>
                </a:solidFill>
                <a:latin typeface="Baskerville Old Face" panose="02020602080505020303" pitchFamily="18" charset="0"/>
              </a:rPr>
              <a:t>REGISTRATION TO </a:t>
            </a:r>
            <a:br>
              <a:rPr lang="en-PH" sz="6000" b="1" dirty="0">
                <a:ln>
                  <a:solidFill>
                    <a:srgbClr val="002060"/>
                  </a:solidFill>
                </a:ln>
                <a:solidFill>
                  <a:schemeClr val="bg1"/>
                </a:solidFill>
                <a:latin typeface="Baskerville Old Face" panose="02020602080505020303" pitchFamily="18" charset="0"/>
              </a:rPr>
            </a:br>
            <a:r>
              <a:rPr lang="en-PH" sz="6000" b="1" dirty="0">
                <a:ln>
                  <a:solidFill>
                    <a:srgbClr val="002060"/>
                  </a:solidFill>
                </a:ln>
                <a:solidFill>
                  <a:schemeClr val="bg1"/>
                </a:solidFill>
                <a:latin typeface="Baskerville Old Face" panose="02020602080505020303" pitchFamily="18" charset="0"/>
              </a:rPr>
              <a:t>                                            THE SYSTEM</a:t>
            </a:r>
            <a:endParaRPr lang="en-PH" sz="5600" b="1" dirty="0">
              <a:ln>
                <a:solidFill>
                  <a:srgbClr val="002060"/>
                </a:solidFill>
              </a:ln>
              <a:solidFill>
                <a:schemeClr val="bg1"/>
              </a:solidFill>
              <a:latin typeface="Baskerville Old Face" panose="02020602080505020303" pitchFamily="18" charset="0"/>
            </a:endParaRPr>
          </a:p>
        </p:txBody>
      </p:sp>
    </p:spTree>
    <p:extLst>
      <p:ext uri="{BB962C8B-B14F-4D97-AF65-F5344CB8AC3E}">
        <p14:creationId xmlns:p14="http://schemas.microsoft.com/office/powerpoint/2010/main" val="123956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E19FB1ED-C652-DF8E-4A97-295676F3B286}"/>
              </a:ext>
            </a:extLst>
          </p:cNvPr>
          <p:cNvSpPr txBox="1">
            <a:spLocks/>
          </p:cNvSpPr>
          <p:nvPr/>
        </p:nvSpPr>
        <p:spPr>
          <a:xfrm>
            <a:off x="-9832" y="1494506"/>
            <a:ext cx="12201831" cy="973390"/>
          </a:xfrm>
          <a:prstGeom prst="rect">
            <a:avLst/>
          </a:prstGeom>
          <a:solidFill>
            <a:srgbClr val="002060">
              <a:alpha val="50000"/>
            </a:srgb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400" indent="0" algn="ctr">
              <a:buFont typeface="Arial" panose="020B0604020202020204" pitchFamily="34" charset="0"/>
              <a:buNone/>
            </a:pPr>
            <a:endParaRPr lang="en-US" sz="100" dirty="0">
              <a:solidFill>
                <a:schemeClr val="bg1"/>
              </a:solidFill>
              <a:hlinkClick r:id="rId3">
                <a:extLst>
                  <a:ext uri="{A12FA001-AC4F-418D-AE19-62706E023703}">
                    <ahyp:hlinkClr xmlns:ahyp="http://schemas.microsoft.com/office/drawing/2018/hyperlinkcolor" val="tx"/>
                  </a:ext>
                </a:extLst>
              </a:hlinkClick>
            </a:endParaRPr>
          </a:p>
          <a:p>
            <a:pPr marL="25400" indent="0" algn="ctr">
              <a:buFont typeface="Arial" panose="020B0604020202020204" pitchFamily="34" charset="0"/>
              <a:buNone/>
            </a:pPr>
            <a:r>
              <a:rPr lang="en-US" sz="4000" dirty="0">
                <a:solidFill>
                  <a:schemeClr val="bg1"/>
                </a:solidFill>
                <a:hlinkClick r:id="rId3">
                  <a:extLst>
                    <a:ext uri="{A12FA001-AC4F-418D-AE19-62706E023703}">
                      <ahyp:hlinkClr xmlns:ahyp="http://schemas.microsoft.com/office/drawing/2018/hyperlinkcolor" val="tx"/>
                    </a:ext>
                  </a:extLst>
                </a:hlinkClick>
              </a:rPr>
              <a:t>https://mooe.deped.gov.ph</a:t>
            </a:r>
            <a:endParaRPr lang="en-US" sz="4000" dirty="0">
              <a:solidFill>
                <a:schemeClr val="bg1"/>
              </a:solidFill>
            </a:endParaRPr>
          </a:p>
          <a:p>
            <a:pPr marL="25400" indent="0" algn="ctr">
              <a:buFont typeface="Arial" panose="020B0604020202020204" pitchFamily="34" charset="0"/>
              <a:buNone/>
            </a:pPr>
            <a:endParaRPr lang="en-US" sz="4000" dirty="0"/>
          </a:p>
        </p:txBody>
      </p:sp>
      <p:pic>
        <p:nvPicPr>
          <p:cNvPr id="8" name="Picture 7">
            <a:extLst>
              <a:ext uri="{FF2B5EF4-FFF2-40B4-BE49-F238E27FC236}">
                <a16:creationId xmlns:a16="http://schemas.microsoft.com/office/drawing/2014/main" id="{0BEC8EB4-BC1E-4934-2F74-9A2BF048C852}"/>
              </a:ext>
            </a:extLst>
          </p:cNvPr>
          <p:cNvPicPr>
            <a:picLocks noChangeAspect="1"/>
          </p:cNvPicPr>
          <p:nvPr/>
        </p:nvPicPr>
        <p:blipFill>
          <a:blip r:embed="rId4"/>
          <a:stretch>
            <a:fillRect/>
          </a:stretch>
        </p:blipFill>
        <p:spPr>
          <a:xfrm>
            <a:off x="2507228" y="2467896"/>
            <a:ext cx="7187381" cy="4067880"/>
          </a:xfrm>
          <a:prstGeom prst="rect">
            <a:avLst/>
          </a:prstGeom>
        </p:spPr>
      </p:pic>
      <p:sp>
        <p:nvSpPr>
          <p:cNvPr id="2" name="Title 1">
            <a:extLst>
              <a:ext uri="{FF2B5EF4-FFF2-40B4-BE49-F238E27FC236}">
                <a16:creationId xmlns:a16="http://schemas.microsoft.com/office/drawing/2014/main" id="{8FE68FF8-50BA-B9EB-C869-9E05085C06BF}"/>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b="1" dirty="0">
                <a:solidFill>
                  <a:schemeClr val="bg1"/>
                </a:solidFill>
                <a:latin typeface="Baskerville Old Face" panose="02020602080505020303" pitchFamily="18" charset="0"/>
              </a:rPr>
              <a:t>MOOE SYSTEM SITE/ LINK</a:t>
            </a:r>
            <a:endParaRPr lang="en-PH" sz="4000" dirty="0">
              <a:solidFill>
                <a:schemeClr val="bg1"/>
              </a:solidFill>
              <a:latin typeface="Baskerville Old Face" panose="02020602080505020303" pitchFamily="18" charset="0"/>
            </a:endParaRPr>
          </a:p>
        </p:txBody>
      </p:sp>
      <p:cxnSp>
        <p:nvCxnSpPr>
          <p:cNvPr id="3" name="Straight Connector 2">
            <a:extLst>
              <a:ext uri="{FF2B5EF4-FFF2-40B4-BE49-F238E27FC236}">
                <a16:creationId xmlns:a16="http://schemas.microsoft.com/office/drawing/2014/main" id="{F995AF1C-BFC6-7CF5-AC1C-4CFF43CAC552}"/>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355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BA14EE13-CCA4-5A0D-FF82-FC9D4685579D}"/>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6E022766-8A57-C1FA-C384-9053718FA3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69" b="6250"/>
          <a:stretch/>
        </p:blipFill>
        <p:spPr bwMode="auto">
          <a:xfrm>
            <a:off x="1660832" y="2000053"/>
            <a:ext cx="8870336" cy="4477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a:extLst>
              <a:ext uri="{FF2B5EF4-FFF2-40B4-BE49-F238E27FC236}">
                <a16:creationId xmlns:a16="http://schemas.microsoft.com/office/drawing/2014/main" id="{D7F16DE0-F975-B304-63BE-731463C0DED8}"/>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b="1" dirty="0">
                <a:solidFill>
                  <a:schemeClr val="bg1"/>
                </a:solidFill>
                <a:latin typeface="Baskerville Old Face" panose="02020602080505020303" pitchFamily="18" charset="0"/>
              </a:rPr>
              <a:t>REGISTRATION IN THE SYSTEM</a:t>
            </a:r>
            <a:endParaRPr lang="en-PH" sz="4000" dirty="0">
              <a:solidFill>
                <a:schemeClr val="bg1"/>
              </a:solidFill>
              <a:latin typeface="Baskerville Old Face" panose="02020602080505020303" pitchFamily="18" charset="0"/>
            </a:endParaRPr>
          </a:p>
        </p:txBody>
      </p:sp>
      <p:cxnSp>
        <p:nvCxnSpPr>
          <p:cNvPr id="10" name="Straight Connector 9">
            <a:extLst>
              <a:ext uri="{FF2B5EF4-FFF2-40B4-BE49-F238E27FC236}">
                <a16:creationId xmlns:a16="http://schemas.microsoft.com/office/drawing/2014/main" id="{907E2094-A7D6-3F4D-43AB-ED1DDCAB0586}"/>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016A83A3-BB9A-56B9-6187-D16A69114265}"/>
              </a:ext>
            </a:extLst>
          </p:cNvPr>
          <p:cNvSpPr/>
          <p:nvPr/>
        </p:nvSpPr>
        <p:spPr>
          <a:xfrm flipV="1">
            <a:off x="5012457" y="2995651"/>
            <a:ext cx="2197463" cy="70975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81946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E4C87ECF-773C-760E-FBBE-DA7FFB16283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9A14E5B-100B-C668-2C90-15CA77807EDE}"/>
              </a:ext>
            </a:extLst>
          </p:cNvPr>
          <p:cNvPicPr>
            <a:picLocks noChangeAspect="1"/>
          </p:cNvPicPr>
          <p:nvPr/>
        </p:nvPicPr>
        <p:blipFill>
          <a:blip r:embed="rId3"/>
          <a:stretch>
            <a:fillRect/>
          </a:stretch>
        </p:blipFill>
        <p:spPr>
          <a:xfrm>
            <a:off x="1209368" y="1818969"/>
            <a:ext cx="9807352" cy="4775246"/>
          </a:xfrm>
          <a:prstGeom prst="rect">
            <a:avLst/>
          </a:prstGeom>
        </p:spPr>
      </p:pic>
      <p:sp>
        <p:nvSpPr>
          <p:cNvPr id="9" name="Title 1">
            <a:extLst>
              <a:ext uri="{FF2B5EF4-FFF2-40B4-BE49-F238E27FC236}">
                <a16:creationId xmlns:a16="http://schemas.microsoft.com/office/drawing/2014/main" id="{4408B61E-69AB-9A9C-C797-E4EC9FCE53F0}"/>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b="1" dirty="0">
                <a:solidFill>
                  <a:schemeClr val="bg1"/>
                </a:solidFill>
                <a:latin typeface="Baskerville Old Face" panose="02020602080505020303" pitchFamily="18" charset="0"/>
              </a:rPr>
              <a:t>REGISTRATION IN THE SYSTEM</a:t>
            </a:r>
            <a:endParaRPr lang="en-PH" sz="4000" dirty="0">
              <a:solidFill>
                <a:schemeClr val="bg1"/>
              </a:solidFill>
              <a:latin typeface="Baskerville Old Face" panose="02020602080505020303" pitchFamily="18" charset="0"/>
            </a:endParaRPr>
          </a:p>
        </p:txBody>
      </p:sp>
      <p:cxnSp>
        <p:nvCxnSpPr>
          <p:cNvPr id="10" name="Straight Connector 9">
            <a:extLst>
              <a:ext uri="{FF2B5EF4-FFF2-40B4-BE49-F238E27FC236}">
                <a16:creationId xmlns:a16="http://schemas.microsoft.com/office/drawing/2014/main" id="{A31B45B3-F197-628A-1502-C312348F3FCB}"/>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F4E6F627-37F6-2900-DAF4-B1CDA08F5238}"/>
              </a:ext>
            </a:extLst>
          </p:cNvPr>
          <p:cNvSpPr/>
          <p:nvPr/>
        </p:nvSpPr>
        <p:spPr>
          <a:xfrm flipV="1">
            <a:off x="5214749" y="5720173"/>
            <a:ext cx="1841056" cy="305734"/>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409825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heel(1)">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7A2B71A2-4A1D-B7BF-CF21-6209FA65076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096CEE6-8039-3203-26DA-8618BB49BDDB}"/>
              </a:ext>
            </a:extLst>
          </p:cNvPr>
          <p:cNvPicPr>
            <a:picLocks noChangeAspect="1"/>
          </p:cNvPicPr>
          <p:nvPr/>
        </p:nvPicPr>
        <p:blipFill>
          <a:blip r:embed="rId3"/>
          <a:stretch>
            <a:fillRect/>
          </a:stretch>
        </p:blipFill>
        <p:spPr>
          <a:xfrm>
            <a:off x="4119716" y="1796882"/>
            <a:ext cx="3687097" cy="4672742"/>
          </a:xfrm>
          <a:prstGeom prst="rect">
            <a:avLst/>
          </a:prstGeom>
        </p:spPr>
      </p:pic>
      <p:sp>
        <p:nvSpPr>
          <p:cNvPr id="9" name="Title 1">
            <a:extLst>
              <a:ext uri="{FF2B5EF4-FFF2-40B4-BE49-F238E27FC236}">
                <a16:creationId xmlns:a16="http://schemas.microsoft.com/office/drawing/2014/main" id="{AA26F0D5-86D5-3EC9-9EFF-B338212519B2}"/>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b="1" dirty="0">
                <a:solidFill>
                  <a:schemeClr val="bg1"/>
                </a:solidFill>
                <a:latin typeface="Baskerville Old Face" panose="02020602080505020303" pitchFamily="18" charset="0"/>
              </a:rPr>
              <a:t>REGISTRATION IN THE SYSTEM</a:t>
            </a:r>
            <a:endParaRPr lang="en-PH" sz="4000" dirty="0">
              <a:solidFill>
                <a:schemeClr val="bg1"/>
              </a:solidFill>
              <a:latin typeface="Baskerville Old Face" panose="02020602080505020303" pitchFamily="18" charset="0"/>
            </a:endParaRPr>
          </a:p>
        </p:txBody>
      </p:sp>
      <p:cxnSp>
        <p:nvCxnSpPr>
          <p:cNvPr id="10" name="Straight Connector 9">
            <a:extLst>
              <a:ext uri="{FF2B5EF4-FFF2-40B4-BE49-F238E27FC236}">
                <a16:creationId xmlns:a16="http://schemas.microsoft.com/office/drawing/2014/main" id="{84C0C23E-AD51-DE33-AB34-5BFAEE54026E}"/>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351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F25233DC-E882-69F2-627A-E484E14F4DE2}"/>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09F35656-1917-88AB-005C-6CD304B6E53C}"/>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b="1" dirty="0">
                <a:solidFill>
                  <a:schemeClr val="bg1"/>
                </a:solidFill>
                <a:latin typeface="Baskerville Old Face" panose="02020602080505020303" pitchFamily="18" charset="0"/>
              </a:rPr>
              <a:t>REGISTRATION IN THE SYSTEM</a:t>
            </a:r>
            <a:endParaRPr lang="en-PH" sz="4000" dirty="0">
              <a:solidFill>
                <a:schemeClr val="bg1"/>
              </a:solidFill>
              <a:latin typeface="Baskerville Old Face" panose="02020602080505020303" pitchFamily="18" charset="0"/>
            </a:endParaRPr>
          </a:p>
        </p:txBody>
      </p:sp>
      <p:cxnSp>
        <p:nvCxnSpPr>
          <p:cNvPr id="11" name="Straight Connector 10">
            <a:extLst>
              <a:ext uri="{FF2B5EF4-FFF2-40B4-BE49-F238E27FC236}">
                <a16:creationId xmlns:a16="http://schemas.microsoft.com/office/drawing/2014/main" id="{F20D427C-FBED-1984-A8A3-C0DCF0690BB1}"/>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255FB13-C0D7-6093-39AD-838458954934}"/>
              </a:ext>
            </a:extLst>
          </p:cNvPr>
          <p:cNvPicPr>
            <a:picLocks noChangeAspect="1"/>
          </p:cNvPicPr>
          <p:nvPr/>
        </p:nvPicPr>
        <p:blipFill>
          <a:blip r:embed="rId3"/>
          <a:srcRect l="37417" t="12745" r="38667" b="6658"/>
          <a:stretch/>
        </p:blipFill>
        <p:spPr>
          <a:xfrm>
            <a:off x="4673600" y="1749803"/>
            <a:ext cx="2733040" cy="4892862"/>
          </a:xfrm>
          <a:prstGeom prst="rect">
            <a:avLst/>
          </a:prstGeom>
        </p:spPr>
      </p:pic>
      <p:sp>
        <p:nvSpPr>
          <p:cNvPr id="2" name="Oval 1">
            <a:extLst>
              <a:ext uri="{FF2B5EF4-FFF2-40B4-BE49-F238E27FC236}">
                <a16:creationId xmlns:a16="http://schemas.microsoft.com/office/drawing/2014/main" id="{BC01DAF3-6A7A-6550-8C49-7C515BDECE82}"/>
              </a:ext>
            </a:extLst>
          </p:cNvPr>
          <p:cNvSpPr/>
          <p:nvPr/>
        </p:nvSpPr>
        <p:spPr>
          <a:xfrm flipV="1">
            <a:off x="5082105" y="5657648"/>
            <a:ext cx="1950870" cy="416059"/>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60465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heel(1)">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a:extLst>
            <a:ext uri="{FF2B5EF4-FFF2-40B4-BE49-F238E27FC236}">
              <a16:creationId xmlns:a16="http://schemas.microsoft.com/office/drawing/2014/main" id="{4CE4DB97-EA1E-2E2B-D0DE-B7526D2B489F}"/>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AFAB739D-C213-7E1B-39E9-EFD82AC602FA}"/>
              </a:ext>
            </a:extLst>
          </p:cNvPr>
          <p:cNvSpPr>
            <a:spLocks noGrp="1"/>
          </p:cNvSpPr>
          <p:nvPr>
            <p:ph type="title"/>
          </p:nvPr>
        </p:nvSpPr>
        <p:spPr>
          <a:xfrm>
            <a:off x="0" y="2310150"/>
            <a:ext cx="12192001" cy="2210637"/>
          </a:xfrm>
          <a:solidFill>
            <a:srgbClr val="0E0240">
              <a:alpha val="68000"/>
            </a:srgbClr>
          </a:solidFill>
        </p:spPr>
        <p:txBody>
          <a:bodyPr>
            <a:normAutofit/>
          </a:bodyPr>
          <a:lstStyle/>
          <a:p>
            <a:pPr algn="ctr"/>
            <a:r>
              <a:rPr lang="en-PH" sz="5600" dirty="0">
                <a:solidFill>
                  <a:schemeClr val="bg1"/>
                </a:solidFill>
                <a:latin typeface="Baskerville Old Face" panose="02020602080505020303" pitchFamily="18" charset="0"/>
              </a:rPr>
              <a:t>SETTING UP OF SCHOOL PROFILE AND BANK ACCOUNT</a:t>
            </a:r>
            <a:br>
              <a:rPr lang="en-PH" sz="5600" dirty="0">
                <a:solidFill>
                  <a:schemeClr val="bg1"/>
                </a:solidFill>
                <a:latin typeface="Baskerville Old Face" panose="02020602080505020303" pitchFamily="18" charset="0"/>
              </a:rPr>
            </a:br>
            <a:r>
              <a:rPr lang="en-PH" sz="3600" dirty="0">
                <a:solidFill>
                  <a:schemeClr val="bg1"/>
                </a:solidFill>
                <a:latin typeface="Baskerville Old Face" panose="02020602080505020303" pitchFamily="18" charset="0"/>
              </a:rPr>
              <a:t>(SCHOOL HEAD ACCOUNT)</a:t>
            </a:r>
            <a:endParaRPr lang="en-PH" sz="5600" dirty="0">
              <a:solidFill>
                <a:schemeClr val="bg1"/>
              </a:solidFill>
              <a:latin typeface="Baskerville Old Face" panose="02020602080505020303" pitchFamily="18" charset="0"/>
            </a:endParaRPr>
          </a:p>
        </p:txBody>
      </p:sp>
    </p:spTree>
    <p:extLst>
      <p:ext uri="{BB962C8B-B14F-4D97-AF65-F5344CB8AC3E}">
        <p14:creationId xmlns:p14="http://schemas.microsoft.com/office/powerpoint/2010/main" val="407857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779D99E-1566-5CC5-6E9E-80142829FBD9}"/>
              </a:ext>
            </a:extLst>
          </p:cNvPr>
          <p:cNvSpPr txBox="1">
            <a:spLocks/>
          </p:cNvSpPr>
          <p:nvPr/>
        </p:nvSpPr>
        <p:spPr>
          <a:xfrm>
            <a:off x="2460" y="2612448"/>
            <a:ext cx="12189540" cy="1473510"/>
          </a:xfrm>
          <a:prstGeom prst="rect">
            <a:avLst/>
          </a:prstGeom>
          <a:solidFill>
            <a:srgbClr val="002060">
              <a:alpha val="7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dirty="0">
                <a:solidFill>
                  <a:schemeClr val="bg1"/>
                </a:solidFill>
                <a:latin typeface="Baskerville Old Face" panose="02020602080505020303" pitchFamily="18" charset="0"/>
              </a:rPr>
              <a:t>UPDATING PROFILE</a:t>
            </a:r>
          </a:p>
        </p:txBody>
      </p:sp>
    </p:spTree>
    <p:extLst>
      <p:ext uri="{BB962C8B-B14F-4D97-AF65-F5344CB8AC3E}">
        <p14:creationId xmlns:p14="http://schemas.microsoft.com/office/powerpoint/2010/main" val="186184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0A5226-78A8-C997-F2F6-689159D0AEE9}"/>
              </a:ext>
            </a:extLst>
          </p:cNvPr>
          <p:cNvSpPr txBox="1"/>
          <p:nvPr/>
        </p:nvSpPr>
        <p:spPr>
          <a:xfrm>
            <a:off x="490908" y="1039062"/>
            <a:ext cx="5889523" cy="1323439"/>
          </a:xfrm>
          <a:prstGeom prst="rect">
            <a:avLst/>
          </a:prstGeom>
          <a:noFill/>
        </p:spPr>
        <p:txBody>
          <a:bodyPr wrap="square" rtlCol="0">
            <a:spAutoFit/>
          </a:bodyPr>
          <a:lstStyle/>
          <a:p>
            <a:pPr algn="ctr"/>
            <a:r>
              <a:rPr lang="en-PH" sz="8000" b="1" dirty="0">
                <a:ln>
                  <a:solidFill>
                    <a:srgbClr val="0E0240"/>
                  </a:solidFill>
                </a:ln>
                <a:solidFill>
                  <a:schemeClr val="bg1"/>
                </a:solidFill>
                <a:latin typeface="Baskerville Old Face" panose="02020602080505020303" pitchFamily="18" charset="0"/>
              </a:rPr>
              <a:t>AGENDA</a:t>
            </a:r>
          </a:p>
        </p:txBody>
      </p:sp>
      <p:sp>
        <p:nvSpPr>
          <p:cNvPr id="5" name="TextBox 4">
            <a:extLst>
              <a:ext uri="{FF2B5EF4-FFF2-40B4-BE49-F238E27FC236}">
                <a16:creationId xmlns:a16="http://schemas.microsoft.com/office/drawing/2014/main" id="{8FF7558C-579A-CD8C-C7FE-88EF1078227F}"/>
              </a:ext>
            </a:extLst>
          </p:cNvPr>
          <p:cNvSpPr txBox="1"/>
          <p:nvPr/>
        </p:nvSpPr>
        <p:spPr>
          <a:xfrm>
            <a:off x="391886" y="2504068"/>
            <a:ext cx="6607977" cy="3539430"/>
          </a:xfrm>
          <a:prstGeom prst="rect">
            <a:avLst/>
          </a:prstGeom>
          <a:noFill/>
        </p:spPr>
        <p:txBody>
          <a:bodyPr wrap="square" rtlCol="0">
            <a:spAutoFit/>
          </a:bodyPr>
          <a:lstStyle/>
          <a:p>
            <a:pPr marL="285750" indent="-285750">
              <a:buFont typeface="Wingdings" panose="05000000000000000000" pitchFamily="2" charset="2"/>
              <a:buChar char="q"/>
            </a:pPr>
            <a:r>
              <a:rPr lang="en-PH" sz="3200" dirty="0">
                <a:solidFill>
                  <a:schemeClr val="bg1"/>
                </a:solidFill>
              </a:rPr>
              <a:t> The MOOE System</a:t>
            </a:r>
          </a:p>
          <a:p>
            <a:pPr marL="285750" indent="-285750">
              <a:buFont typeface="Wingdings" panose="05000000000000000000" pitchFamily="2" charset="2"/>
              <a:buChar char="q"/>
            </a:pPr>
            <a:r>
              <a:rPr lang="en-PH" sz="3200" dirty="0">
                <a:solidFill>
                  <a:schemeClr val="bg1"/>
                </a:solidFill>
              </a:rPr>
              <a:t> Registration in the System</a:t>
            </a:r>
          </a:p>
          <a:p>
            <a:pPr marL="285750" indent="-285750">
              <a:buFont typeface="Wingdings" panose="05000000000000000000" pitchFamily="2" charset="2"/>
              <a:buChar char="q"/>
            </a:pPr>
            <a:r>
              <a:rPr lang="en-PH" sz="3200" dirty="0">
                <a:solidFill>
                  <a:schemeClr val="bg1"/>
                </a:solidFill>
              </a:rPr>
              <a:t> Requesting Fund in the System</a:t>
            </a:r>
          </a:p>
          <a:p>
            <a:r>
              <a:rPr lang="en-PH" sz="3200" dirty="0">
                <a:solidFill>
                  <a:schemeClr val="bg1"/>
                </a:solidFill>
              </a:rPr>
              <a:t>     (SH Account)</a:t>
            </a:r>
          </a:p>
          <a:p>
            <a:pPr marL="285750" indent="-285750">
              <a:buFont typeface="Wingdings" panose="05000000000000000000" pitchFamily="2" charset="2"/>
              <a:buChar char="q"/>
            </a:pPr>
            <a:r>
              <a:rPr lang="en-PH" sz="3200" dirty="0">
                <a:solidFill>
                  <a:schemeClr val="bg1"/>
                </a:solidFill>
              </a:rPr>
              <a:t> Review and Approval of fund  </a:t>
            </a:r>
          </a:p>
          <a:p>
            <a:r>
              <a:rPr lang="en-PH" sz="3200" dirty="0">
                <a:solidFill>
                  <a:schemeClr val="bg1"/>
                </a:solidFill>
              </a:rPr>
              <a:t>     transfer (SDO Account)</a:t>
            </a:r>
          </a:p>
          <a:p>
            <a:endParaRPr lang="en-PH" sz="3200" dirty="0">
              <a:solidFill>
                <a:schemeClr val="bg1"/>
              </a:solidFill>
            </a:endParaRPr>
          </a:p>
        </p:txBody>
      </p:sp>
    </p:spTree>
    <p:extLst>
      <p:ext uri="{BB962C8B-B14F-4D97-AF65-F5344CB8AC3E}">
        <p14:creationId xmlns:p14="http://schemas.microsoft.com/office/powerpoint/2010/main" val="330089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2" end="2"/>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Effect transition="in" filter="fade">
                                      <p:cBhvr>
                                        <p:cTn id="33" dur="1000"/>
                                        <p:tgtEl>
                                          <p:spTgt spid="5">
                                            <p:txEl>
                                              <p:pRg st="3" end="3"/>
                                            </p:txEl>
                                          </p:spTgt>
                                        </p:tgtEl>
                                      </p:cBhvr>
                                    </p:animEffect>
                                    <p:anim calcmode="lin" valueType="num">
                                      <p:cBhvr>
                                        <p:cTn id="34"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fade">
                                      <p:cBhvr>
                                        <p:cTn id="40" dur="1000"/>
                                        <p:tgtEl>
                                          <p:spTgt spid="5">
                                            <p:txEl>
                                              <p:pRg st="4" end="4"/>
                                            </p:txEl>
                                          </p:spTgt>
                                        </p:tgtEl>
                                      </p:cBhvr>
                                    </p:animEffect>
                                    <p:anim calcmode="lin" valueType="num">
                                      <p:cBhvr>
                                        <p:cTn id="41"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4" end="4"/>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Effect transition="in" filter="fade">
                                      <p:cBhvr>
                                        <p:cTn id="45" dur="1000"/>
                                        <p:tgtEl>
                                          <p:spTgt spid="5">
                                            <p:txEl>
                                              <p:pRg st="5" end="5"/>
                                            </p:txEl>
                                          </p:spTgt>
                                        </p:tgtEl>
                                      </p:cBhvr>
                                    </p:animEffect>
                                    <p:anim calcmode="lin" valueType="num">
                                      <p:cBhvr>
                                        <p:cTn id="46"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7"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B29749B5-E977-154A-97A0-A28BA04A5A5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503EF81-544D-5D78-B152-FB840EB81AB5}"/>
              </a:ext>
            </a:extLst>
          </p:cNvPr>
          <p:cNvSpPr txBox="1">
            <a:spLocks/>
          </p:cNvSpPr>
          <p:nvPr/>
        </p:nvSpPr>
        <p:spPr>
          <a:xfrm>
            <a:off x="2460" y="1328"/>
            <a:ext cx="12189540" cy="1473510"/>
          </a:xfrm>
          <a:prstGeom prst="rect">
            <a:avLst/>
          </a:prstGeom>
          <a:solidFill>
            <a:srgbClr val="002060">
              <a:alpha val="7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UPDATING PROFILE</a:t>
            </a:r>
          </a:p>
          <a:p>
            <a:pPr algn="ctr"/>
            <a:r>
              <a:rPr lang="en-PH" sz="4000" dirty="0">
                <a:solidFill>
                  <a:schemeClr val="bg1"/>
                </a:solidFill>
                <a:latin typeface="Baskerville Old Face" panose="02020602080505020303" pitchFamily="18" charset="0"/>
              </a:rPr>
              <a:t>(SCHOOL HEAD ACCOUNT)</a:t>
            </a:r>
          </a:p>
        </p:txBody>
      </p:sp>
      <p:cxnSp>
        <p:nvCxnSpPr>
          <p:cNvPr id="5" name="Straight Connector 4">
            <a:extLst>
              <a:ext uri="{FF2B5EF4-FFF2-40B4-BE49-F238E27FC236}">
                <a16:creationId xmlns:a16="http://schemas.microsoft.com/office/drawing/2014/main" id="{37A1E5D7-514B-AD78-8BC5-6C7A24C59D2E}"/>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C585310-E7F0-3A46-8E9F-1298CB4D1C43}"/>
              </a:ext>
            </a:extLst>
          </p:cNvPr>
          <p:cNvPicPr>
            <a:picLocks noChangeAspect="1"/>
          </p:cNvPicPr>
          <p:nvPr/>
        </p:nvPicPr>
        <p:blipFill>
          <a:blip r:embed="rId3"/>
          <a:stretch>
            <a:fillRect/>
          </a:stretch>
        </p:blipFill>
        <p:spPr>
          <a:xfrm>
            <a:off x="1391920" y="1631314"/>
            <a:ext cx="9326880" cy="4954905"/>
          </a:xfrm>
          <a:prstGeom prst="rect">
            <a:avLst/>
          </a:prstGeom>
        </p:spPr>
      </p:pic>
      <p:sp>
        <p:nvSpPr>
          <p:cNvPr id="8" name="Oval 7">
            <a:extLst>
              <a:ext uri="{FF2B5EF4-FFF2-40B4-BE49-F238E27FC236}">
                <a16:creationId xmlns:a16="http://schemas.microsoft.com/office/drawing/2014/main" id="{281C8801-9E79-0962-B058-7836CBD52FEB}"/>
              </a:ext>
            </a:extLst>
          </p:cNvPr>
          <p:cNvSpPr/>
          <p:nvPr/>
        </p:nvSpPr>
        <p:spPr>
          <a:xfrm>
            <a:off x="1310640" y="2143762"/>
            <a:ext cx="492760" cy="43687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261990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2B6AA669-2C71-31A9-D96D-8B1B3332A07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16A0302-E8DB-EE4E-E69C-4BA177D08F69}"/>
              </a:ext>
            </a:extLst>
          </p:cNvPr>
          <p:cNvSpPr txBox="1">
            <a:spLocks/>
          </p:cNvSpPr>
          <p:nvPr/>
        </p:nvSpPr>
        <p:spPr>
          <a:xfrm>
            <a:off x="2460" y="1328"/>
            <a:ext cx="12189540" cy="1473510"/>
          </a:xfrm>
          <a:prstGeom prst="rect">
            <a:avLst/>
          </a:prstGeom>
          <a:solidFill>
            <a:srgbClr val="002060">
              <a:alpha val="7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UPDATING PROFILE</a:t>
            </a:r>
          </a:p>
          <a:p>
            <a:pPr algn="ctr"/>
            <a:r>
              <a:rPr lang="en-PH" sz="4000" dirty="0">
                <a:solidFill>
                  <a:schemeClr val="bg1"/>
                </a:solidFill>
                <a:latin typeface="Baskerville Old Face" panose="02020602080505020303" pitchFamily="18" charset="0"/>
              </a:rPr>
              <a:t>(SCHOOL HEAD ACCOUNT)</a:t>
            </a:r>
          </a:p>
        </p:txBody>
      </p:sp>
      <p:cxnSp>
        <p:nvCxnSpPr>
          <p:cNvPr id="5" name="Straight Connector 4">
            <a:extLst>
              <a:ext uri="{FF2B5EF4-FFF2-40B4-BE49-F238E27FC236}">
                <a16:creationId xmlns:a16="http://schemas.microsoft.com/office/drawing/2014/main" id="{A6F0631C-CD15-77C4-735E-3BF1A62C4210}"/>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131757F-0F9B-8316-0E93-2F9123AE4D38}"/>
              </a:ext>
            </a:extLst>
          </p:cNvPr>
          <p:cNvPicPr>
            <a:picLocks noChangeAspect="1"/>
          </p:cNvPicPr>
          <p:nvPr/>
        </p:nvPicPr>
        <p:blipFill>
          <a:blip r:embed="rId3"/>
          <a:stretch>
            <a:fillRect/>
          </a:stretch>
        </p:blipFill>
        <p:spPr>
          <a:xfrm>
            <a:off x="1393371" y="1656396"/>
            <a:ext cx="9337040" cy="4960303"/>
          </a:xfrm>
          <a:prstGeom prst="rect">
            <a:avLst/>
          </a:prstGeom>
        </p:spPr>
      </p:pic>
      <p:sp>
        <p:nvSpPr>
          <p:cNvPr id="8" name="Oval 7">
            <a:extLst>
              <a:ext uri="{FF2B5EF4-FFF2-40B4-BE49-F238E27FC236}">
                <a16:creationId xmlns:a16="http://schemas.microsoft.com/office/drawing/2014/main" id="{606F52FF-700A-BA6D-50FA-0A7B9844C20C}"/>
              </a:ext>
            </a:extLst>
          </p:cNvPr>
          <p:cNvSpPr/>
          <p:nvPr/>
        </p:nvSpPr>
        <p:spPr>
          <a:xfrm>
            <a:off x="1290320" y="4582160"/>
            <a:ext cx="1708331" cy="36576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245691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90BE48D7-2661-5277-43D2-A3BB08200B0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87D3A56-56DE-1DBA-C4D0-5B08EB09BE18}"/>
              </a:ext>
            </a:extLst>
          </p:cNvPr>
          <p:cNvSpPr txBox="1">
            <a:spLocks/>
          </p:cNvSpPr>
          <p:nvPr/>
        </p:nvSpPr>
        <p:spPr>
          <a:xfrm>
            <a:off x="2460" y="1328"/>
            <a:ext cx="12189540" cy="1473510"/>
          </a:xfrm>
          <a:prstGeom prst="rect">
            <a:avLst/>
          </a:prstGeom>
          <a:solidFill>
            <a:srgbClr val="002060">
              <a:alpha val="7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UPDATING PROFILE</a:t>
            </a:r>
          </a:p>
          <a:p>
            <a:pPr algn="ctr"/>
            <a:r>
              <a:rPr lang="en-PH" sz="4000" dirty="0">
                <a:solidFill>
                  <a:schemeClr val="bg1"/>
                </a:solidFill>
                <a:latin typeface="Baskerville Old Face" panose="02020602080505020303" pitchFamily="18" charset="0"/>
              </a:rPr>
              <a:t>(SCHOOL HEAD ACCOUNT)</a:t>
            </a:r>
          </a:p>
        </p:txBody>
      </p:sp>
      <p:cxnSp>
        <p:nvCxnSpPr>
          <p:cNvPr id="5" name="Straight Connector 4">
            <a:extLst>
              <a:ext uri="{FF2B5EF4-FFF2-40B4-BE49-F238E27FC236}">
                <a16:creationId xmlns:a16="http://schemas.microsoft.com/office/drawing/2014/main" id="{EF51B14C-B356-C75C-BB5E-5BB2DAB1A8A8}"/>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8ACF509-A512-8241-0774-D9A78A1766A6}"/>
              </a:ext>
            </a:extLst>
          </p:cNvPr>
          <p:cNvPicPr>
            <a:picLocks noChangeAspect="1"/>
          </p:cNvPicPr>
          <p:nvPr/>
        </p:nvPicPr>
        <p:blipFill>
          <a:blip r:embed="rId3"/>
          <a:stretch>
            <a:fillRect/>
          </a:stretch>
        </p:blipFill>
        <p:spPr>
          <a:xfrm>
            <a:off x="1407160" y="1644966"/>
            <a:ext cx="9377680" cy="4981893"/>
          </a:xfrm>
          <a:prstGeom prst="rect">
            <a:avLst/>
          </a:prstGeom>
        </p:spPr>
      </p:pic>
      <p:sp>
        <p:nvSpPr>
          <p:cNvPr id="9" name="TextBox 8">
            <a:extLst>
              <a:ext uri="{FF2B5EF4-FFF2-40B4-BE49-F238E27FC236}">
                <a16:creationId xmlns:a16="http://schemas.microsoft.com/office/drawing/2014/main" id="{CD247D0C-C947-7245-FCB2-0FFC249A1D69}"/>
              </a:ext>
            </a:extLst>
          </p:cNvPr>
          <p:cNvSpPr txBox="1"/>
          <p:nvPr/>
        </p:nvSpPr>
        <p:spPr>
          <a:xfrm>
            <a:off x="2887620" y="4005578"/>
            <a:ext cx="7650480" cy="307777"/>
          </a:xfrm>
          <a:prstGeom prst="rect">
            <a:avLst/>
          </a:prstGeom>
          <a:noFill/>
          <a:ln>
            <a:noFill/>
          </a:ln>
        </p:spPr>
        <p:txBody>
          <a:bodyPr wrap="square" rtlCol="0">
            <a:spAutoFit/>
          </a:bodyPr>
          <a:lstStyle/>
          <a:p>
            <a:r>
              <a:rPr lang="en-PH" sz="1400" dirty="0">
                <a:solidFill>
                  <a:srgbClr val="FF0000"/>
                </a:solidFill>
              </a:rPr>
              <a:t>For those schools that has no ADAS, kindly encode here your SCHOOL TREASURER.</a:t>
            </a:r>
          </a:p>
        </p:txBody>
      </p:sp>
      <p:sp>
        <p:nvSpPr>
          <p:cNvPr id="10" name="Oval 9">
            <a:extLst>
              <a:ext uri="{FF2B5EF4-FFF2-40B4-BE49-F238E27FC236}">
                <a16:creationId xmlns:a16="http://schemas.microsoft.com/office/drawing/2014/main" id="{EECFF752-D53B-8F9D-4CCF-CF2625E9B61F}"/>
              </a:ext>
            </a:extLst>
          </p:cNvPr>
          <p:cNvSpPr/>
          <p:nvPr/>
        </p:nvSpPr>
        <p:spPr>
          <a:xfrm>
            <a:off x="1630680" y="5458458"/>
            <a:ext cx="4373880" cy="474963"/>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2" name="TextBox 1">
            <a:extLst>
              <a:ext uri="{FF2B5EF4-FFF2-40B4-BE49-F238E27FC236}">
                <a16:creationId xmlns:a16="http://schemas.microsoft.com/office/drawing/2014/main" id="{D03F1F6C-5D4E-C570-6DC0-B583C78E85DA}"/>
              </a:ext>
            </a:extLst>
          </p:cNvPr>
          <p:cNvSpPr txBox="1"/>
          <p:nvPr/>
        </p:nvSpPr>
        <p:spPr>
          <a:xfrm>
            <a:off x="1483361" y="4090834"/>
            <a:ext cx="1016771" cy="253916"/>
          </a:xfrm>
          <a:prstGeom prst="rect">
            <a:avLst/>
          </a:prstGeom>
          <a:solidFill>
            <a:schemeClr val="bg1"/>
          </a:solidFill>
          <a:ln>
            <a:noFill/>
          </a:ln>
        </p:spPr>
        <p:txBody>
          <a:bodyPr wrap="square" rtlCol="0">
            <a:spAutoFit/>
          </a:bodyPr>
          <a:lstStyle/>
          <a:p>
            <a:r>
              <a:rPr lang="en-PH" sz="1050" dirty="0"/>
              <a:t>Marie C. </a:t>
            </a:r>
            <a:r>
              <a:rPr lang="en-PH" sz="1050" dirty="0" err="1"/>
              <a:t>Gava</a:t>
            </a:r>
            <a:endParaRPr lang="en-PH" sz="1050" dirty="0"/>
          </a:p>
        </p:txBody>
      </p:sp>
      <p:sp>
        <p:nvSpPr>
          <p:cNvPr id="6" name="Oval 5">
            <a:extLst>
              <a:ext uri="{FF2B5EF4-FFF2-40B4-BE49-F238E27FC236}">
                <a16:creationId xmlns:a16="http://schemas.microsoft.com/office/drawing/2014/main" id="{4F9B06D4-F350-6B56-9DCC-0935EB7DBED6}"/>
              </a:ext>
            </a:extLst>
          </p:cNvPr>
          <p:cNvSpPr/>
          <p:nvPr/>
        </p:nvSpPr>
        <p:spPr>
          <a:xfrm>
            <a:off x="1142601" y="3936127"/>
            <a:ext cx="1498280" cy="47496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Tree>
    <p:extLst>
      <p:ext uri="{BB962C8B-B14F-4D97-AF65-F5344CB8AC3E}">
        <p14:creationId xmlns:p14="http://schemas.microsoft.com/office/powerpoint/2010/main" val="357162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125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heel(1)">
                                      <p:cBhvr>
                                        <p:cTn id="31"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0" grpId="0" animBg="1"/>
      <p:bldP spid="2"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50BE9D8A-5CFE-2D63-7377-7415AA4FE2C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9D438E9-53FA-CDA2-198F-EE550F9AEEB8}"/>
              </a:ext>
            </a:extLst>
          </p:cNvPr>
          <p:cNvSpPr txBox="1">
            <a:spLocks/>
          </p:cNvSpPr>
          <p:nvPr/>
        </p:nvSpPr>
        <p:spPr>
          <a:xfrm>
            <a:off x="2460" y="2612448"/>
            <a:ext cx="12189540" cy="1473510"/>
          </a:xfrm>
          <a:prstGeom prst="rect">
            <a:avLst/>
          </a:prstGeom>
          <a:solidFill>
            <a:srgbClr val="002060">
              <a:alpha val="7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5400" b="1" dirty="0">
                <a:ln>
                  <a:solidFill>
                    <a:srgbClr val="002060"/>
                  </a:solidFill>
                </a:ln>
                <a:solidFill>
                  <a:schemeClr val="bg1"/>
                </a:solidFill>
                <a:latin typeface="Baskerville Old Face" panose="02020602080505020303" pitchFamily="18" charset="0"/>
              </a:rPr>
              <a:t>CREATING BANK ACCOUNT</a:t>
            </a:r>
          </a:p>
        </p:txBody>
      </p:sp>
    </p:spTree>
    <p:extLst>
      <p:ext uri="{BB962C8B-B14F-4D97-AF65-F5344CB8AC3E}">
        <p14:creationId xmlns:p14="http://schemas.microsoft.com/office/powerpoint/2010/main" val="206150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551BC60F-77B1-4A2F-ECDC-F06B7F3320F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2F9416D-1AAE-A8B9-C234-98D34188E22F}"/>
              </a:ext>
            </a:extLst>
          </p:cNvPr>
          <p:cNvSpPr txBox="1">
            <a:spLocks/>
          </p:cNvSpPr>
          <p:nvPr/>
        </p:nvSpPr>
        <p:spPr>
          <a:xfrm>
            <a:off x="2460" y="1328"/>
            <a:ext cx="12189540" cy="1473510"/>
          </a:xfrm>
          <a:prstGeom prst="rect">
            <a:avLst/>
          </a:prstGeom>
          <a:solidFill>
            <a:srgbClr val="002060">
              <a:alpha val="7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SCHOOL HEAD ACCOUNT</a:t>
            </a:r>
          </a:p>
          <a:p>
            <a:pPr algn="ctr"/>
            <a:r>
              <a:rPr lang="en-PH" sz="4000">
                <a:solidFill>
                  <a:schemeClr val="bg1"/>
                </a:solidFill>
                <a:latin typeface="Baskerville Old Face" panose="02020602080505020303" pitchFamily="18" charset="0"/>
              </a:rPr>
              <a:t>(CREATING BANK ACCOUNT)</a:t>
            </a:r>
            <a:endParaRPr lang="en-PH" sz="4000" dirty="0">
              <a:solidFill>
                <a:schemeClr val="bg1"/>
              </a:solidFill>
              <a:latin typeface="Baskerville Old Face" panose="02020602080505020303" pitchFamily="18" charset="0"/>
            </a:endParaRPr>
          </a:p>
        </p:txBody>
      </p:sp>
      <p:cxnSp>
        <p:nvCxnSpPr>
          <p:cNvPr id="5" name="Straight Connector 4">
            <a:extLst>
              <a:ext uri="{FF2B5EF4-FFF2-40B4-BE49-F238E27FC236}">
                <a16:creationId xmlns:a16="http://schemas.microsoft.com/office/drawing/2014/main" id="{D319FE34-DD72-4EFA-76A0-81F26AC185B6}"/>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7150571-D74C-4E7F-9BEF-EB2DD771B397}"/>
              </a:ext>
            </a:extLst>
          </p:cNvPr>
          <p:cNvPicPr>
            <a:picLocks noChangeAspect="1"/>
          </p:cNvPicPr>
          <p:nvPr/>
        </p:nvPicPr>
        <p:blipFill>
          <a:blip r:embed="rId3"/>
          <a:stretch>
            <a:fillRect/>
          </a:stretch>
        </p:blipFill>
        <p:spPr>
          <a:xfrm>
            <a:off x="1391920" y="1631314"/>
            <a:ext cx="9326880" cy="4954905"/>
          </a:xfrm>
          <a:prstGeom prst="rect">
            <a:avLst/>
          </a:prstGeom>
        </p:spPr>
      </p:pic>
      <p:sp>
        <p:nvSpPr>
          <p:cNvPr id="7" name="Oval 6">
            <a:extLst>
              <a:ext uri="{FF2B5EF4-FFF2-40B4-BE49-F238E27FC236}">
                <a16:creationId xmlns:a16="http://schemas.microsoft.com/office/drawing/2014/main" id="{244E1E40-72D4-45A3-CCE9-547F7A822BEA}"/>
              </a:ext>
            </a:extLst>
          </p:cNvPr>
          <p:cNvSpPr/>
          <p:nvPr/>
        </p:nvSpPr>
        <p:spPr>
          <a:xfrm>
            <a:off x="1310640" y="2143762"/>
            <a:ext cx="492760" cy="43687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318604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17425208-05C4-BC1C-DB68-A68ADC7ADF8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509654B-B5ED-62B9-6984-0C60FD1D8574}"/>
              </a:ext>
            </a:extLst>
          </p:cNvPr>
          <p:cNvSpPr txBox="1">
            <a:spLocks/>
          </p:cNvSpPr>
          <p:nvPr/>
        </p:nvSpPr>
        <p:spPr>
          <a:xfrm>
            <a:off x="2460" y="1328"/>
            <a:ext cx="12189540" cy="1473510"/>
          </a:xfrm>
          <a:prstGeom prst="rect">
            <a:avLst/>
          </a:prstGeom>
          <a:solidFill>
            <a:srgbClr val="002060">
              <a:alpha val="7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SCHOOL HEAD ACCOUNT</a:t>
            </a:r>
          </a:p>
          <a:p>
            <a:pPr algn="ctr"/>
            <a:r>
              <a:rPr lang="en-PH" sz="4000">
                <a:solidFill>
                  <a:schemeClr val="bg1"/>
                </a:solidFill>
                <a:latin typeface="Baskerville Old Face" panose="02020602080505020303" pitchFamily="18" charset="0"/>
              </a:rPr>
              <a:t>(CREATING BANK ACCOUNT)</a:t>
            </a:r>
            <a:endParaRPr lang="en-PH" sz="4000" dirty="0">
              <a:solidFill>
                <a:schemeClr val="bg1"/>
              </a:solidFill>
              <a:latin typeface="Baskerville Old Face" panose="02020602080505020303" pitchFamily="18" charset="0"/>
            </a:endParaRPr>
          </a:p>
        </p:txBody>
      </p:sp>
      <p:cxnSp>
        <p:nvCxnSpPr>
          <p:cNvPr id="5" name="Straight Connector 4">
            <a:extLst>
              <a:ext uri="{FF2B5EF4-FFF2-40B4-BE49-F238E27FC236}">
                <a16:creationId xmlns:a16="http://schemas.microsoft.com/office/drawing/2014/main" id="{28C6C3D0-C602-D57B-0A9F-BA683799FD24}"/>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272B5E6-09EC-F97D-ADC7-D0BA8AB19422}"/>
              </a:ext>
            </a:extLst>
          </p:cNvPr>
          <p:cNvPicPr>
            <a:picLocks noChangeAspect="1"/>
          </p:cNvPicPr>
          <p:nvPr/>
        </p:nvPicPr>
        <p:blipFill>
          <a:blip r:embed="rId3"/>
          <a:stretch>
            <a:fillRect/>
          </a:stretch>
        </p:blipFill>
        <p:spPr>
          <a:xfrm>
            <a:off x="1393371" y="1656396"/>
            <a:ext cx="9337040" cy="4960303"/>
          </a:xfrm>
          <a:prstGeom prst="rect">
            <a:avLst/>
          </a:prstGeom>
        </p:spPr>
      </p:pic>
      <p:sp>
        <p:nvSpPr>
          <p:cNvPr id="7" name="Oval 6">
            <a:extLst>
              <a:ext uri="{FF2B5EF4-FFF2-40B4-BE49-F238E27FC236}">
                <a16:creationId xmlns:a16="http://schemas.microsoft.com/office/drawing/2014/main" id="{A9E78BBF-71CC-F21D-7ADA-281A895D50C2}"/>
              </a:ext>
            </a:extLst>
          </p:cNvPr>
          <p:cNvSpPr/>
          <p:nvPr/>
        </p:nvSpPr>
        <p:spPr>
          <a:xfrm>
            <a:off x="1290320" y="5171440"/>
            <a:ext cx="1708331" cy="36576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361217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3F1AA8D3-B91B-12AA-1CBE-F51C2C4387B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60462A8-4D3D-34E4-C0F8-DE77AA4B3F86}"/>
              </a:ext>
            </a:extLst>
          </p:cNvPr>
          <p:cNvSpPr txBox="1">
            <a:spLocks/>
          </p:cNvSpPr>
          <p:nvPr/>
        </p:nvSpPr>
        <p:spPr>
          <a:xfrm>
            <a:off x="2460" y="1328"/>
            <a:ext cx="12189540" cy="1473510"/>
          </a:xfrm>
          <a:prstGeom prst="rect">
            <a:avLst/>
          </a:prstGeom>
          <a:solidFill>
            <a:srgbClr val="002060">
              <a:alpha val="7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SCHOOL HEAD ACCOUNT</a:t>
            </a:r>
          </a:p>
          <a:p>
            <a:pPr algn="ctr"/>
            <a:r>
              <a:rPr lang="en-PH" sz="4000">
                <a:solidFill>
                  <a:schemeClr val="bg1"/>
                </a:solidFill>
                <a:latin typeface="Baskerville Old Face" panose="02020602080505020303" pitchFamily="18" charset="0"/>
              </a:rPr>
              <a:t>(CREATING BANK ACCOUNT)</a:t>
            </a:r>
            <a:endParaRPr lang="en-PH" sz="4000" dirty="0">
              <a:solidFill>
                <a:schemeClr val="bg1"/>
              </a:solidFill>
              <a:latin typeface="Baskerville Old Face" panose="02020602080505020303" pitchFamily="18" charset="0"/>
            </a:endParaRPr>
          </a:p>
        </p:txBody>
      </p:sp>
      <p:cxnSp>
        <p:nvCxnSpPr>
          <p:cNvPr id="5" name="Straight Connector 4">
            <a:extLst>
              <a:ext uri="{FF2B5EF4-FFF2-40B4-BE49-F238E27FC236}">
                <a16:creationId xmlns:a16="http://schemas.microsoft.com/office/drawing/2014/main" id="{E8068691-1837-F290-52B8-826EAE8D178C}"/>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FA48060-FA8A-DE8E-C5C4-9D78681C893B}"/>
              </a:ext>
            </a:extLst>
          </p:cNvPr>
          <p:cNvPicPr>
            <a:picLocks noChangeAspect="1"/>
          </p:cNvPicPr>
          <p:nvPr/>
        </p:nvPicPr>
        <p:blipFill>
          <a:blip r:embed="rId3"/>
          <a:stretch>
            <a:fillRect/>
          </a:stretch>
        </p:blipFill>
        <p:spPr>
          <a:xfrm>
            <a:off x="1371600" y="1648460"/>
            <a:ext cx="9428480" cy="5008880"/>
          </a:xfrm>
          <a:prstGeom prst="rect">
            <a:avLst/>
          </a:prstGeom>
        </p:spPr>
      </p:pic>
      <p:sp>
        <p:nvSpPr>
          <p:cNvPr id="8" name="Oval 7">
            <a:extLst>
              <a:ext uri="{FF2B5EF4-FFF2-40B4-BE49-F238E27FC236}">
                <a16:creationId xmlns:a16="http://schemas.microsoft.com/office/drawing/2014/main" id="{745F4F1D-2C46-83EF-C8AA-CDBD8017CDC6}"/>
              </a:ext>
            </a:extLst>
          </p:cNvPr>
          <p:cNvSpPr/>
          <p:nvPr/>
        </p:nvSpPr>
        <p:spPr>
          <a:xfrm>
            <a:off x="9560561" y="2137195"/>
            <a:ext cx="1371600" cy="484086"/>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Tree>
    <p:extLst>
      <p:ext uri="{BB962C8B-B14F-4D97-AF65-F5344CB8AC3E}">
        <p14:creationId xmlns:p14="http://schemas.microsoft.com/office/powerpoint/2010/main" val="355413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B0B81A0A-442F-9026-CC7B-EB8C79F47C1F}"/>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963D05CF-79B0-42A7-52B5-82CDF65867CA}"/>
              </a:ext>
            </a:extLst>
          </p:cNvPr>
          <p:cNvPicPr>
            <a:picLocks noChangeAspect="1"/>
          </p:cNvPicPr>
          <p:nvPr/>
        </p:nvPicPr>
        <p:blipFill>
          <a:blip r:embed="rId3"/>
          <a:stretch>
            <a:fillRect/>
          </a:stretch>
        </p:blipFill>
        <p:spPr>
          <a:xfrm>
            <a:off x="1382484" y="1711486"/>
            <a:ext cx="9394374" cy="4990762"/>
          </a:xfrm>
          <a:prstGeom prst="rect">
            <a:avLst/>
          </a:prstGeom>
        </p:spPr>
      </p:pic>
      <p:sp>
        <p:nvSpPr>
          <p:cNvPr id="4" name="Title 1">
            <a:extLst>
              <a:ext uri="{FF2B5EF4-FFF2-40B4-BE49-F238E27FC236}">
                <a16:creationId xmlns:a16="http://schemas.microsoft.com/office/drawing/2014/main" id="{89EAD077-8B0B-4BBC-68A6-11C21E866AFC}"/>
              </a:ext>
            </a:extLst>
          </p:cNvPr>
          <p:cNvSpPr txBox="1">
            <a:spLocks/>
          </p:cNvSpPr>
          <p:nvPr/>
        </p:nvSpPr>
        <p:spPr>
          <a:xfrm>
            <a:off x="2460" y="1328"/>
            <a:ext cx="12189540" cy="1473510"/>
          </a:xfrm>
          <a:prstGeom prst="rect">
            <a:avLst/>
          </a:prstGeom>
          <a:solidFill>
            <a:srgbClr val="002060">
              <a:alpha val="7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SCHOOL HEAD ACCOUNT</a:t>
            </a:r>
          </a:p>
          <a:p>
            <a:pPr algn="ctr"/>
            <a:r>
              <a:rPr lang="en-PH" sz="4000">
                <a:solidFill>
                  <a:schemeClr val="bg1"/>
                </a:solidFill>
                <a:latin typeface="Baskerville Old Face" panose="02020602080505020303" pitchFamily="18" charset="0"/>
              </a:rPr>
              <a:t>(CREATING BANK ACCOUNT)</a:t>
            </a:r>
            <a:endParaRPr lang="en-PH" sz="4000" dirty="0">
              <a:solidFill>
                <a:schemeClr val="bg1"/>
              </a:solidFill>
              <a:latin typeface="Baskerville Old Face" panose="02020602080505020303" pitchFamily="18" charset="0"/>
            </a:endParaRPr>
          </a:p>
        </p:txBody>
      </p:sp>
      <p:cxnSp>
        <p:nvCxnSpPr>
          <p:cNvPr id="5" name="Straight Connector 4">
            <a:extLst>
              <a:ext uri="{FF2B5EF4-FFF2-40B4-BE49-F238E27FC236}">
                <a16:creationId xmlns:a16="http://schemas.microsoft.com/office/drawing/2014/main" id="{27529D6D-47F9-A0F0-1AB4-A0982B915327}"/>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AEA9851-7FC8-026B-CCC2-4579F19A6A6F}"/>
              </a:ext>
            </a:extLst>
          </p:cNvPr>
          <p:cNvSpPr txBox="1"/>
          <p:nvPr/>
        </p:nvSpPr>
        <p:spPr>
          <a:xfrm>
            <a:off x="4307840" y="3139440"/>
            <a:ext cx="1483360" cy="276999"/>
          </a:xfrm>
          <a:prstGeom prst="rect">
            <a:avLst/>
          </a:prstGeom>
          <a:noFill/>
          <a:ln>
            <a:noFill/>
          </a:ln>
        </p:spPr>
        <p:txBody>
          <a:bodyPr wrap="square" rtlCol="0">
            <a:spAutoFit/>
          </a:bodyPr>
          <a:lstStyle/>
          <a:p>
            <a:r>
              <a:rPr lang="en-PH" sz="1200" dirty="0">
                <a:solidFill>
                  <a:srgbClr val="FF0000"/>
                </a:solidFill>
              </a:rPr>
              <a:t>1234-5678-90</a:t>
            </a:r>
          </a:p>
        </p:txBody>
      </p:sp>
      <p:sp>
        <p:nvSpPr>
          <p:cNvPr id="10" name="TextBox 9">
            <a:extLst>
              <a:ext uri="{FF2B5EF4-FFF2-40B4-BE49-F238E27FC236}">
                <a16:creationId xmlns:a16="http://schemas.microsoft.com/office/drawing/2014/main" id="{277625D3-0A1E-C809-5BC4-49893FD71B89}"/>
              </a:ext>
            </a:extLst>
          </p:cNvPr>
          <p:cNvSpPr txBox="1"/>
          <p:nvPr/>
        </p:nvSpPr>
        <p:spPr>
          <a:xfrm>
            <a:off x="4318000" y="3476172"/>
            <a:ext cx="3088640" cy="276999"/>
          </a:xfrm>
          <a:prstGeom prst="rect">
            <a:avLst/>
          </a:prstGeom>
          <a:noFill/>
          <a:ln>
            <a:noFill/>
          </a:ln>
        </p:spPr>
        <p:txBody>
          <a:bodyPr wrap="square" rtlCol="0">
            <a:spAutoFit/>
          </a:bodyPr>
          <a:lstStyle/>
          <a:p>
            <a:r>
              <a:rPr lang="en-US" sz="1200" dirty="0">
                <a:solidFill>
                  <a:srgbClr val="FF0000"/>
                </a:solidFill>
              </a:rPr>
              <a:t>Land Bank of the Philippines Roxas Branch</a:t>
            </a:r>
            <a:endParaRPr lang="en-PH" sz="1200" dirty="0">
              <a:solidFill>
                <a:srgbClr val="FF0000"/>
              </a:solidFill>
            </a:endParaRPr>
          </a:p>
        </p:txBody>
      </p:sp>
      <p:sp>
        <p:nvSpPr>
          <p:cNvPr id="11" name="TextBox 10">
            <a:extLst>
              <a:ext uri="{FF2B5EF4-FFF2-40B4-BE49-F238E27FC236}">
                <a16:creationId xmlns:a16="http://schemas.microsoft.com/office/drawing/2014/main" id="{22D598BB-445B-8F86-DC4A-B476B9F45282}"/>
              </a:ext>
            </a:extLst>
          </p:cNvPr>
          <p:cNvSpPr txBox="1"/>
          <p:nvPr/>
        </p:nvSpPr>
        <p:spPr>
          <a:xfrm>
            <a:off x="4155442" y="3960217"/>
            <a:ext cx="3719508" cy="276999"/>
          </a:xfrm>
          <a:prstGeom prst="rect">
            <a:avLst/>
          </a:prstGeom>
          <a:solidFill>
            <a:schemeClr val="bg1"/>
          </a:solidFill>
          <a:ln>
            <a:noFill/>
          </a:ln>
        </p:spPr>
        <p:txBody>
          <a:bodyPr wrap="square" rtlCol="0">
            <a:spAutoFit/>
          </a:bodyPr>
          <a:lstStyle/>
          <a:p>
            <a:r>
              <a:rPr lang="en-PH" sz="1200" dirty="0">
                <a:solidFill>
                  <a:srgbClr val="FF0000"/>
                </a:solidFill>
              </a:rPr>
              <a:t>     500</a:t>
            </a:r>
          </a:p>
        </p:txBody>
      </p:sp>
      <p:sp>
        <p:nvSpPr>
          <p:cNvPr id="14" name="Oval 13">
            <a:extLst>
              <a:ext uri="{FF2B5EF4-FFF2-40B4-BE49-F238E27FC236}">
                <a16:creationId xmlns:a16="http://schemas.microsoft.com/office/drawing/2014/main" id="{2482A713-3253-AC5E-88B3-B8C0374B2568}"/>
              </a:ext>
            </a:extLst>
          </p:cNvPr>
          <p:cNvSpPr/>
          <p:nvPr/>
        </p:nvSpPr>
        <p:spPr>
          <a:xfrm>
            <a:off x="7489370" y="4563818"/>
            <a:ext cx="639356" cy="438528"/>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15" name="Oval 14">
            <a:extLst>
              <a:ext uri="{FF2B5EF4-FFF2-40B4-BE49-F238E27FC236}">
                <a16:creationId xmlns:a16="http://schemas.microsoft.com/office/drawing/2014/main" id="{8DA24642-B362-87F4-71EA-A430CE759C69}"/>
              </a:ext>
            </a:extLst>
          </p:cNvPr>
          <p:cNvSpPr/>
          <p:nvPr/>
        </p:nvSpPr>
        <p:spPr>
          <a:xfrm>
            <a:off x="4220757" y="5052224"/>
            <a:ext cx="1818640" cy="438528"/>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Tree>
    <p:extLst>
      <p:ext uri="{BB962C8B-B14F-4D97-AF65-F5344CB8AC3E}">
        <p14:creationId xmlns:p14="http://schemas.microsoft.com/office/powerpoint/2010/main" val="138772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heel(1)">
                                      <p:cBhvr>
                                        <p:cTn id="33" dur="125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heel(1)">
                                      <p:cBhvr>
                                        <p:cTn id="38"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0" grpId="0"/>
      <p:bldP spid="11" grpId="0" animBg="1"/>
      <p:bldP spid="14"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E3509A0A-EC55-D236-2A43-4AE5D47D1AB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C45DFA1-8A32-66B2-EDF9-D503CB53C542}"/>
              </a:ext>
            </a:extLst>
          </p:cNvPr>
          <p:cNvSpPr txBox="1">
            <a:spLocks/>
          </p:cNvSpPr>
          <p:nvPr/>
        </p:nvSpPr>
        <p:spPr>
          <a:xfrm>
            <a:off x="2460" y="1328"/>
            <a:ext cx="12189540" cy="1473510"/>
          </a:xfrm>
          <a:prstGeom prst="rect">
            <a:avLst/>
          </a:prstGeom>
          <a:solidFill>
            <a:srgbClr val="002060">
              <a:alpha val="7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SCHOOL HEAD ACCOUNT</a:t>
            </a:r>
          </a:p>
          <a:p>
            <a:pPr algn="ctr"/>
            <a:r>
              <a:rPr lang="en-PH" sz="4000">
                <a:solidFill>
                  <a:schemeClr val="bg1"/>
                </a:solidFill>
                <a:latin typeface="Baskerville Old Face" panose="02020602080505020303" pitchFamily="18" charset="0"/>
              </a:rPr>
              <a:t>(CREATING BANK ACCOUNT)</a:t>
            </a:r>
            <a:endParaRPr lang="en-PH" sz="4000" dirty="0">
              <a:solidFill>
                <a:schemeClr val="bg1"/>
              </a:solidFill>
              <a:latin typeface="Baskerville Old Face" panose="02020602080505020303" pitchFamily="18" charset="0"/>
            </a:endParaRPr>
          </a:p>
        </p:txBody>
      </p:sp>
      <p:cxnSp>
        <p:nvCxnSpPr>
          <p:cNvPr id="5" name="Straight Connector 4">
            <a:extLst>
              <a:ext uri="{FF2B5EF4-FFF2-40B4-BE49-F238E27FC236}">
                <a16:creationId xmlns:a16="http://schemas.microsoft.com/office/drawing/2014/main" id="{1AA5D91E-64C1-F52D-E08A-F4EBCD556FA3}"/>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33F7CF1-D79F-51DC-F180-25C9C72E2D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845" y="1730484"/>
            <a:ext cx="9344289" cy="4798132"/>
          </a:xfrm>
          <a:prstGeom prst="rect">
            <a:avLst/>
          </a:prstGeom>
        </p:spPr>
      </p:pic>
    </p:spTree>
    <p:extLst>
      <p:ext uri="{BB962C8B-B14F-4D97-AF65-F5344CB8AC3E}">
        <p14:creationId xmlns:p14="http://schemas.microsoft.com/office/powerpoint/2010/main" val="23894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09489B4-47E0-2A10-CDDE-9C5128649F97}"/>
              </a:ext>
            </a:extLst>
          </p:cNvPr>
          <p:cNvSpPr txBox="1">
            <a:spLocks/>
          </p:cNvSpPr>
          <p:nvPr/>
        </p:nvSpPr>
        <p:spPr>
          <a:xfrm>
            <a:off x="2460" y="2612448"/>
            <a:ext cx="12189540" cy="1473510"/>
          </a:xfrm>
          <a:prstGeom prst="rect">
            <a:avLst/>
          </a:prstGeom>
          <a:solidFill>
            <a:srgbClr val="002060">
              <a:alpha val="60000"/>
            </a:srgbClr>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6000" b="1" dirty="0">
                <a:ln>
                  <a:solidFill>
                    <a:srgbClr val="002060"/>
                  </a:solidFill>
                </a:ln>
                <a:solidFill>
                  <a:schemeClr val="bg1"/>
                </a:solidFill>
                <a:latin typeface="Baskerville Old Face" panose="02020602080505020303" pitchFamily="18" charset="0"/>
              </a:rPr>
              <a:t>FUND REQUEST</a:t>
            </a:r>
          </a:p>
        </p:txBody>
      </p:sp>
    </p:spTree>
    <p:extLst>
      <p:ext uri="{BB962C8B-B14F-4D97-AF65-F5344CB8AC3E}">
        <p14:creationId xmlns:p14="http://schemas.microsoft.com/office/powerpoint/2010/main" val="244075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F958F3A-7BD7-3F81-48CB-1D3363FDBD5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52ACCD7-5F8A-BD2B-90B9-F63108E17357}"/>
              </a:ext>
            </a:extLst>
          </p:cNvPr>
          <p:cNvSpPr txBox="1"/>
          <p:nvPr/>
        </p:nvSpPr>
        <p:spPr>
          <a:xfrm>
            <a:off x="490908" y="1039062"/>
            <a:ext cx="5889523" cy="1323439"/>
          </a:xfrm>
          <a:prstGeom prst="rect">
            <a:avLst/>
          </a:prstGeom>
          <a:noFill/>
        </p:spPr>
        <p:txBody>
          <a:bodyPr wrap="square" rtlCol="0">
            <a:spAutoFit/>
          </a:bodyPr>
          <a:lstStyle/>
          <a:p>
            <a:pPr algn="ctr"/>
            <a:r>
              <a:rPr lang="en-PH" sz="8000" b="1" dirty="0">
                <a:ln>
                  <a:solidFill>
                    <a:srgbClr val="0E0240"/>
                  </a:solidFill>
                </a:ln>
                <a:solidFill>
                  <a:schemeClr val="bg1"/>
                </a:solidFill>
                <a:latin typeface="Baskerville Old Face" panose="02020602080505020303" pitchFamily="18" charset="0"/>
              </a:rPr>
              <a:t>AGENDA</a:t>
            </a:r>
          </a:p>
        </p:txBody>
      </p:sp>
      <p:sp>
        <p:nvSpPr>
          <p:cNvPr id="7" name="TextBox 6">
            <a:extLst>
              <a:ext uri="{FF2B5EF4-FFF2-40B4-BE49-F238E27FC236}">
                <a16:creationId xmlns:a16="http://schemas.microsoft.com/office/drawing/2014/main" id="{9962E85F-F94C-30D1-89A5-A55FEEC513E8}"/>
              </a:ext>
            </a:extLst>
          </p:cNvPr>
          <p:cNvSpPr txBox="1"/>
          <p:nvPr/>
        </p:nvSpPr>
        <p:spPr>
          <a:xfrm>
            <a:off x="391886" y="2504068"/>
            <a:ext cx="6607977" cy="2554545"/>
          </a:xfrm>
          <a:prstGeom prst="rect">
            <a:avLst/>
          </a:prstGeom>
          <a:noFill/>
        </p:spPr>
        <p:txBody>
          <a:bodyPr wrap="square" rtlCol="0">
            <a:spAutoFit/>
          </a:bodyPr>
          <a:lstStyle/>
          <a:p>
            <a:pPr marL="457200" indent="-457200">
              <a:buFont typeface="Wingdings" panose="05000000000000000000" pitchFamily="2" charset="2"/>
              <a:buChar char="q"/>
            </a:pPr>
            <a:r>
              <a:rPr lang="en-PH" sz="3200" dirty="0">
                <a:solidFill>
                  <a:schemeClr val="bg1"/>
                </a:solidFill>
              </a:rPr>
              <a:t>Confirmation of fund received </a:t>
            </a:r>
          </a:p>
          <a:p>
            <a:pPr marL="457200" indent="-457200">
              <a:buFont typeface="Wingdings" panose="05000000000000000000" pitchFamily="2" charset="2"/>
              <a:buChar char="q"/>
            </a:pPr>
            <a:r>
              <a:rPr lang="en-PH" sz="3200" dirty="0">
                <a:solidFill>
                  <a:schemeClr val="bg1"/>
                </a:solidFill>
              </a:rPr>
              <a:t>Creation of Disbursement Voucher and Printing</a:t>
            </a:r>
          </a:p>
          <a:p>
            <a:pPr marL="457200" indent="-457200">
              <a:buFont typeface="Wingdings" panose="05000000000000000000" pitchFamily="2" charset="2"/>
              <a:buChar char="q"/>
            </a:pPr>
            <a:r>
              <a:rPr lang="en-PH" sz="3200" dirty="0">
                <a:solidFill>
                  <a:schemeClr val="bg1"/>
                </a:solidFill>
              </a:rPr>
              <a:t> Voiding of Vouchers</a:t>
            </a:r>
          </a:p>
          <a:p>
            <a:endParaRPr lang="en-PH" sz="3200" dirty="0">
              <a:solidFill>
                <a:schemeClr val="bg1"/>
              </a:solidFill>
            </a:endParaRPr>
          </a:p>
        </p:txBody>
      </p:sp>
    </p:spTree>
    <p:extLst>
      <p:ext uri="{BB962C8B-B14F-4D97-AF65-F5344CB8AC3E}">
        <p14:creationId xmlns:p14="http://schemas.microsoft.com/office/powerpoint/2010/main" val="27649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C02C0-278C-6F24-42DC-54EC3C10ECDF}"/>
              </a:ext>
            </a:extLst>
          </p:cNvPr>
          <p:cNvSpPr txBox="1">
            <a:spLocks/>
          </p:cNvSpPr>
          <p:nvPr/>
        </p:nvSpPr>
        <p:spPr>
          <a:xfrm>
            <a:off x="2460" y="1328"/>
            <a:ext cx="12189540" cy="1473510"/>
          </a:xfrm>
          <a:prstGeom prst="rect">
            <a:avLst/>
          </a:prstGeom>
          <a:solidFill>
            <a:srgbClr val="002060">
              <a:alpha val="7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SCHOOL HEAD ACCOUNT</a:t>
            </a:r>
          </a:p>
          <a:p>
            <a:pPr algn="ctr"/>
            <a:r>
              <a:rPr lang="en-PH" sz="4000" dirty="0">
                <a:solidFill>
                  <a:schemeClr val="bg1"/>
                </a:solidFill>
                <a:latin typeface="Baskerville Old Face" panose="02020602080505020303" pitchFamily="18" charset="0"/>
              </a:rPr>
              <a:t>(FUND REQUEST)</a:t>
            </a:r>
          </a:p>
        </p:txBody>
      </p:sp>
      <p:cxnSp>
        <p:nvCxnSpPr>
          <p:cNvPr id="3" name="Straight Connector 2">
            <a:extLst>
              <a:ext uri="{FF2B5EF4-FFF2-40B4-BE49-F238E27FC236}">
                <a16:creationId xmlns:a16="http://schemas.microsoft.com/office/drawing/2014/main" id="{71374532-2DE8-97B7-138F-17DDB52ED43F}"/>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F4A6BE7-48A7-61B0-7082-520380C3156A}"/>
              </a:ext>
            </a:extLst>
          </p:cNvPr>
          <p:cNvPicPr>
            <a:picLocks noChangeAspect="1"/>
          </p:cNvPicPr>
          <p:nvPr/>
        </p:nvPicPr>
        <p:blipFill>
          <a:blip r:embed="rId3"/>
          <a:stretch>
            <a:fillRect/>
          </a:stretch>
        </p:blipFill>
        <p:spPr>
          <a:xfrm>
            <a:off x="1391920" y="1631314"/>
            <a:ext cx="9326880" cy="4954905"/>
          </a:xfrm>
          <a:prstGeom prst="rect">
            <a:avLst/>
          </a:prstGeom>
        </p:spPr>
      </p:pic>
      <p:sp>
        <p:nvSpPr>
          <p:cNvPr id="7" name="Oval 6">
            <a:extLst>
              <a:ext uri="{FF2B5EF4-FFF2-40B4-BE49-F238E27FC236}">
                <a16:creationId xmlns:a16="http://schemas.microsoft.com/office/drawing/2014/main" id="{245258CE-1BDC-A307-B555-828D0DCEFE7A}"/>
              </a:ext>
            </a:extLst>
          </p:cNvPr>
          <p:cNvSpPr/>
          <p:nvPr/>
        </p:nvSpPr>
        <p:spPr>
          <a:xfrm>
            <a:off x="1310640" y="2143762"/>
            <a:ext cx="492760" cy="43687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394727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a:extLst>
            <a:ext uri="{FF2B5EF4-FFF2-40B4-BE49-F238E27FC236}">
              <a16:creationId xmlns:a16="http://schemas.microsoft.com/office/drawing/2014/main" id="{2A4CA399-E4DC-B470-C3CE-12B8F3D566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E2A163-A978-D30E-8823-439413395A81}"/>
              </a:ext>
            </a:extLst>
          </p:cNvPr>
          <p:cNvSpPr txBox="1">
            <a:spLocks/>
          </p:cNvSpPr>
          <p:nvPr/>
        </p:nvSpPr>
        <p:spPr>
          <a:xfrm>
            <a:off x="2460" y="1328"/>
            <a:ext cx="12189540" cy="1473510"/>
          </a:xfrm>
          <a:prstGeom prst="rect">
            <a:avLst/>
          </a:prstGeom>
          <a:solidFill>
            <a:srgbClr val="002060">
              <a:alpha val="7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SCHOOL HEAD ACCOUNT</a:t>
            </a:r>
          </a:p>
          <a:p>
            <a:pPr algn="ctr"/>
            <a:r>
              <a:rPr lang="en-PH" sz="4000" dirty="0">
                <a:solidFill>
                  <a:schemeClr val="bg1"/>
                </a:solidFill>
                <a:latin typeface="Baskerville Old Face" panose="02020602080505020303" pitchFamily="18" charset="0"/>
              </a:rPr>
              <a:t>(FUND REQUEST)</a:t>
            </a:r>
          </a:p>
        </p:txBody>
      </p:sp>
      <p:cxnSp>
        <p:nvCxnSpPr>
          <p:cNvPr id="3" name="Straight Connector 2">
            <a:extLst>
              <a:ext uri="{FF2B5EF4-FFF2-40B4-BE49-F238E27FC236}">
                <a16:creationId xmlns:a16="http://schemas.microsoft.com/office/drawing/2014/main" id="{392F8ED6-2195-DD69-94EF-FB754554BE9C}"/>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CE70BD3-32C0-AA14-FA46-40FD439548F0}"/>
              </a:ext>
            </a:extLst>
          </p:cNvPr>
          <p:cNvPicPr>
            <a:picLocks noChangeAspect="1"/>
          </p:cNvPicPr>
          <p:nvPr/>
        </p:nvPicPr>
        <p:blipFill>
          <a:blip r:embed="rId3"/>
          <a:stretch>
            <a:fillRect/>
          </a:stretch>
        </p:blipFill>
        <p:spPr>
          <a:xfrm>
            <a:off x="1393371" y="1656396"/>
            <a:ext cx="9337040" cy="4960303"/>
          </a:xfrm>
          <a:prstGeom prst="rect">
            <a:avLst/>
          </a:prstGeom>
        </p:spPr>
      </p:pic>
      <p:sp>
        <p:nvSpPr>
          <p:cNvPr id="7" name="Oval 6">
            <a:extLst>
              <a:ext uri="{FF2B5EF4-FFF2-40B4-BE49-F238E27FC236}">
                <a16:creationId xmlns:a16="http://schemas.microsoft.com/office/drawing/2014/main" id="{56CDF8E9-6533-2073-EEFD-3647A0D0F491}"/>
              </a:ext>
            </a:extLst>
          </p:cNvPr>
          <p:cNvSpPr/>
          <p:nvPr/>
        </p:nvSpPr>
        <p:spPr>
          <a:xfrm>
            <a:off x="1290320" y="3129280"/>
            <a:ext cx="1708331" cy="36576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231300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a:extLst>
            <a:ext uri="{FF2B5EF4-FFF2-40B4-BE49-F238E27FC236}">
              <a16:creationId xmlns:a16="http://schemas.microsoft.com/office/drawing/2014/main" id="{80ABEB25-E2BD-3B84-3274-8D7DFBD84E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AFBCBA-E5EC-5A2D-7A7B-56753E1D3EB9}"/>
              </a:ext>
            </a:extLst>
          </p:cNvPr>
          <p:cNvSpPr txBox="1">
            <a:spLocks/>
          </p:cNvSpPr>
          <p:nvPr/>
        </p:nvSpPr>
        <p:spPr>
          <a:xfrm>
            <a:off x="2460" y="1328"/>
            <a:ext cx="12189540" cy="1473510"/>
          </a:xfrm>
          <a:prstGeom prst="rect">
            <a:avLst/>
          </a:prstGeom>
          <a:solidFill>
            <a:srgbClr val="002060">
              <a:alpha val="7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SCHOOL HEAD ACCOUNT</a:t>
            </a:r>
          </a:p>
          <a:p>
            <a:pPr algn="ctr"/>
            <a:r>
              <a:rPr lang="en-PH" sz="4000" dirty="0">
                <a:solidFill>
                  <a:schemeClr val="bg1"/>
                </a:solidFill>
                <a:latin typeface="Baskerville Old Face" panose="02020602080505020303" pitchFamily="18" charset="0"/>
              </a:rPr>
              <a:t>(FUND REQUEST)</a:t>
            </a:r>
          </a:p>
        </p:txBody>
      </p:sp>
      <p:cxnSp>
        <p:nvCxnSpPr>
          <p:cNvPr id="3" name="Straight Connector 2">
            <a:extLst>
              <a:ext uri="{FF2B5EF4-FFF2-40B4-BE49-F238E27FC236}">
                <a16:creationId xmlns:a16="http://schemas.microsoft.com/office/drawing/2014/main" id="{BD93150D-4F3E-D9B7-F726-F3600649FA7C}"/>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FFED6CB-8609-52CF-47CD-98B87E948B1D}"/>
              </a:ext>
            </a:extLst>
          </p:cNvPr>
          <p:cNvPicPr>
            <a:picLocks noChangeAspect="1"/>
          </p:cNvPicPr>
          <p:nvPr/>
        </p:nvPicPr>
        <p:blipFill>
          <a:blip r:embed="rId3"/>
          <a:stretch>
            <a:fillRect/>
          </a:stretch>
        </p:blipFill>
        <p:spPr>
          <a:xfrm>
            <a:off x="1497170" y="1724660"/>
            <a:ext cx="9265920" cy="4922520"/>
          </a:xfrm>
          <a:prstGeom prst="rect">
            <a:avLst/>
          </a:prstGeom>
        </p:spPr>
      </p:pic>
      <p:sp>
        <p:nvSpPr>
          <p:cNvPr id="10" name="Oval 9">
            <a:extLst>
              <a:ext uri="{FF2B5EF4-FFF2-40B4-BE49-F238E27FC236}">
                <a16:creationId xmlns:a16="http://schemas.microsoft.com/office/drawing/2014/main" id="{3F54B31D-F25A-BD6B-D6C4-B5697B31A757}"/>
              </a:ext>
            </a:extLst>
          </p:cNvPr>
          <p:cNvSpPr/>
          <p:nvPr/>
        </p:nvSpPr>
        <p:spPr>
          <a:xfrm>
            <a:off x="9439996" y="2207810"/>
            <a:ext cx="1630189" cy="45961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Tree>
    <p:extLst>
      <p:ext uri="{BB962C8B-B14F-4D97-AF65-F5344CB8AC3E}">
        <p14:creationId xmlns:p14="http://schemas.microsoft.com/office/powerpoint/2010/main" val="376619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1)">
                                      <p:cBhvr>
                                        <p:cTn id="18"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a:extLst>
            <a:ext uri="{FF2B5EF4-FFF2-40B4-BE49-F238E27FC236}">
              <a16:creationId xmlns:a16="http://schemas.microsoft.com/office/drawing/2014/main" id="{FA4AF8B8-B6BB-77FC-4672-32D3EF2CD4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AAF72F-A617-1A87-77E3-BF6DA3E5479C}"/>
              </a:ext>
            </a:extLst>
          </p:cNvPr>
          <p:cNvSpPr txBox="1">
            <a:spLocks/>
          </p:cNvSpPr>
          <p:nvPr/>
        </p:nvSpPr>
        <p:spPr>
          <a:xfrm>
            <a:off x="2460" y="1328"/>
            <a:ext cx="12189540" cy="1473510"/>
          </a:xfrm>
          <a:prstGeom prst="rect">
            <a:avLst/>
          </a:prstGeom>
          <a:solidFill>
            <a:srgbClr val="002060">
              <a:alpha val="7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SCHOOL HEAD ACCOUNT</a:t>
            </a:r>
          </a:p>
          <a:p>
            <a:pPr algn="ctr"/>
            <a:r>
              <a:rPr lang="en-PH" sz="4000" dirty="0">
                <a:solidFill>
                  <a:schemeClr val="bg1"/>
                </a:solidFill>
                <a:latin typeface="Baskerville Old Face" panose="02020602080505020303" pitchFamily="18" charset="0"/>
              </a:rPr>
              <a:t>(FUND REQUEST)</a:t>
            </a:r>
          </a:p>
        </p:txBody>
      </p:sp>
      <p:cxnSp>
        <p:nvCxnSpPr>
          <p:cNvPr id="3" name="Straight Connector 2">
            <a:extLst>
              <a:ext uri="{FF2B5EF4-FFF2-40B4-BE49-F238E27FC236}">
                <a16:creationId xmlns:a16="http://schemas.microsoft.com/office/drawing/2014/main" id="{06DD36AF-892E-17A4-F9B9-800A03335507}"/>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5E53AC3-489B-FB6D-A316-8723E3B9FF95}"/>
              </a:ext>
            </a:extLst>
          </p:cNvPr>
          <p:cNvPicPr>
            <a:picLocks noChangeAspect="1"/>
          </p:cNvPicPr>
          <p:nvPr/>
        </p:nvPicPr>
        <p:blipFill>
          <a:blip r:embed="rId3"/>
          <a:stretch>
            <a:fillRect/>
          </a:stretch>
        </p:blipFill>
        <p:spPr>
          <a:xfrm>
            <a:off x="1371600" y="1647823"/>
            <a:ext cx="9448800" cy="5019675"/>
          </a:xfrm>
          <a:prstGeom prst="rect">
            <a:avLst/>
          </a:prstGeom>
        </p:spPr>
      </p:pic>
      <p:sp>
        <p:nvSpPr>
          <p:cNvPr id="10" name="TextBox 9">
            <a:extLst>
              <a:ext uri="{FF2B5EF4-FFF2-40B4-BE49-F238E27FC236}">
                <a16:creationId xmlns:a16="http://schemas.microsoft.com/office/drawing/2014/main" id="{86DFD237-22D6-843A-F383-071EBE2AB1BE}"/>
              </a:ext>
            </a:extLst>
          </p:cNvPr>
          <p:cNvSpPr txBox="1"/>
          <p:nvPr/>
        </p:nvSpPr>
        <p:spPr>
          <a:xfrm>
            <a:off x="4227828" y="3913827"/>
            <a:ext cx="3159760" cy="261610"/>
          </a:xfrm>
          <a:prstGeom prst="rect">
            <a:avLst/>
          </a:prstGeom>
          <a:solidFill>
            <a:schemeClr val="bg1"/>
          </a:solidFill>
          <a:ln>
            <a:noFill/>
          </a:ln>
        </p:spPr>
        <p:txBody>
          <a:bodyPr wrap="square" rtlCol="0">
            <a:spAutoFit/>
          </a:bodyPr>
          <a:lstStyle/>
          <a:p>
            <a:r>
              <a:rPr lang="en-US" sz="1100" dirty="0">
                <a:solidFill>
                  <a:srgbClr val="FF0000"/>
                </a:solidFill>
              </a:rPr>
              <a:t>Regular MOOE - Elementary</a:t>
            </a:r>
            <a:endParaRPr lang="en-PH" sz="1100" dirty="0">
              <a:solidFill>
                <a:srgbClr val="FF0000"/>
              </a:solidFill>
            </a:endParaRPr>
          </a:p>
        </p:txBody>
      </p:sp>
      <p:sp>
        <p:nvSpPr>
          <p:cNvPr id="11" name="TextBox 10">
            <a:extLst>
              <a:ext uri="{FF2B5EF4-FFF2-40B4-BE49-F238E27FC236}">
                <a16:creationId xmlns:a16="http://schemas.microsoft.com/office/drawing/2014/main" id="{5E05014B-1F2C-149C-EEC8-1809E44760C4}"/>
              </a:ext>
            </a:extLst>
          </p:cNvPr>
          <p:cNvSpPr txBox="1"/>
          <p:nvPr/>
        </p:nvSpPr>
        <p:spPr>
          <a:xfrm>
            <a:off x="4232583" y="4328176"/>
            <a:ext cx="3682692" cy="261610"/>
          </a:xfrm>
          <a:prstGeom prst="rect">
            <a:avLst/>
          </a:prstGeom>
          <a:solidFill>
            <a:schemeClr val="bg1"/>
          </a:solidFill>
          <a:ln>
            <a:noFill/>
          </a:ln>
        </p:spPr>
        <p:txBody>
          <a:bodyPr wrap="square" rtlCol="0">
            <a:spAutoFit/>
          </a:bodyPr>
          <a:lstStyle/>
          <a:p>
            <a:r>
              <a:rPr lang="en-US" sz="1100" dirty="0">
                <a:solidFill>
                  <a:srgbClr val="FF0000"/>
                </a:solidFill>
              </a:rPr>
              <a:t>Land Bank of the Philippines Roxas Branch:001234-5678-90</a:t>
            </a:r>
            <a:endParaRPr lang="en-PH" sz="1100" dirty="0">
              <a:solidFill>
                <a:srgbClr val="FF0000"/>
              </a:solidFill>
            </a:endParaRPr>
          </a:p>
        </p:txBody>
      </p:sp>
      <p:sp>
        <p:nvSpPr>
          <p:cNvPr id="12" name="TextBox 11">
            <a:extLst>
              <a:ext uri="{FF2B5EF4-FFF2-40B4-BE49-F238E27FC236}">
                <a16:creationId xmlns:a16="http://schemas.microsoft.com/office/drawing/2014/main" id="{1FA1B9D9-85BA-6454-EA73-839E100AFCB3}"/>
              </a:ext>
            </a:extLst>
          </p:cNvPr>
          <p:cNvSpPr txBox="1"/>
          <p:nvPr/>
        </p:nvSpPr>
        <p:spPr>
          <a:xfrm>
            <a:off x="4227814" y="4747283"/>
            <a:ext cx="3682692" cy="261610"/>
          </a:xfrm>
          <a:prstGeom prst="rect">
            <a:avLst/>
          </a:prstGeom>
          <a:solidFill>
            <a:schemeClr val="bg1"/>
          </a:solidFill>
          <a:ln>
            <a:noFill/>
          </a:ln>
        </p:spPr>
        <p:txBody>
          <a:bodyPr wrap="square" rtlCol="0">
            <a:spAutoFit/>
          </a:bodyPr>
          <a:lstStyle/>
          <a:p>
            <a:r>
              <a:rPr lang="en-US" sz="1100" dirty="0">
                <a:solidFill>
                  <a:srgbClr val="FF0000"/>
                </a:solidFill>
              </a:rPr>
              <a:t>2025-01-01 – 2025-03-31</a:t>
            </a:r>
            <a:endParaRPr lang="en-PH" sz="1100" dirty="0">
              <a:solidFill>
                <a:srgbClr val="FF0000"/>
              </a:solidFill>
            </a:endParaRPr>
          </a:p>
        </p:txBody>
      </p:sp>
      <p:sp>
        <p:nvSpPr>
          <p:cNvPr id="13" name="TextBox 12">
            <a:extLst>
              <a:ext uri="{FF2B5EF4-FFF2-40B4-BE49-F238E27FC236}">
                <a16:creationId xmlns:a16="http://schemas.microsoft.com/office/drawing/2014/main" id="{A072D620-9540-DBBA-FE3B-2D69332917E7}"/>
              </a:ext>
            </a:extLst>
          </p:cNvPr>
          <p:cNvSpPr txBox="1"/>
          <p:nvPr/>
        </p:nvSpPr>
        <p:spPr>
          <a:xfrm>
            <a:off x="4223043" y="5166393"/>
            <a:ext cx="3682692" cy="261610"/>
          </a:xfrm>
          <a:prstGeom prst="rect">
            <a:avLst/>
          </a:prstGeom>
          <a:solidFill>
            <a:schemeClr val="bg1"/>
          </a:solidFill>
          <a:ln>
            <a:noFill/>
          </a:ln>
        </p:spPr>
        <p:txBody>
          <a:bodyPr wrap="square" rtlCol="0">
            <a:spAutoFit/>
          </a:bodyPr>
          <a:lstStyle/>
          <a:p>
            <a:r>
              <a:rPr lang="en-US" sz="1100" dirty="0">
                <a:solidFill>
                  <a:srgbClr val="FF0000"/>
                </a:solidFill>
              </a:rPr>
              <a:t>100000</a:t>
            </a:r>
            <a:endParaRPr lang="en-PH" sz="1100" dirty="0">
              <a:solidFill>
                <a:srgbClr val="FF0000"/>
              </a:solidFill>
            </a:endParaRPr>
          </a:p>
        </p:txBody>
      </p:sp>
    </p:spTree>
    <p:extLst>
      <p:ext uri="{BB962C8B-B14F-4D97-AF65-F5344CB8AC3E}">
        <p14:creationId xmlns:p14="http://schemas.microsoft.com/office/powerpoint/2010/main" val="413909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a:extLst>
            <a:ext uri="{FF2B5EF4-FFF2-40B4-BE49-F238E27FC236}">
              <a16:creationId xmlns:a16="http://schemas.microsoft.com/office/drawing/2014/main" id="{A45B6FE5-3D8B-D554-FABC-7EDD652AD9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0A3F67-920B-9FE9-0658-8E19843481E4}"/>
              </a:ext>
            </a:extLst>
          </p:cNvPr>
          <p:cNvSpPr txBox="1">
            <a:spLocks/>
          </p:cNvSpPr>
          <p:nvPr/>
        </p:nvSpPr>
        <p:spPr>
          <a:xfrm>
            <a:off x="2460" y="1328"/>
            <a:ext cx="12189540" cy="1473510"/>
          </a:xfrm>
          <a:prstGeom prst="rect">
            <a:avLst/>
          </a:prstGeom>
          <a:solidFill>
            <a:srgbClr val="002060">
              <a:alpha val="7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SCHOOL HEAD ACCOUNT</a:t>
            </a:r>
          </a:p>
          <a:p>
            <a:pPr algn="ctr"/>
            <a:r>
              <a:rPr lang="en-PH" sz="4000" dirty="0">
                <a:solidFill>
                  <a:schemeClr val="bg1"/>
                </a:solidFill>
                <a:latin typeface="Baskerville Old Face" panose="02020602080505020303" pitchFamily="18" charset="0"/>
              </a:rPr>
              <a:t>(FUND REQUEST)</a:t>
            </a:r>
          </a:p>
        </p:txBody>
      </p:sp>
      <p:cxnSp>
        <p:nvCxnSpPr>
          <p:cNvPr id="3" name="Straight Connector 2">
            <a:extLst>
              <a:ext uri="{FF2B5EF4-FFF2-40B4-BE49-F238E27FC236}">
                <a16:creationId xmlns:a16="http://schemas.microsoft.com/office/drawing/2014/main" id="{5BFB80CE-736C-94C8-640A-2CB50ACBECF8}"/>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77317844-3A5C-E4D3-1F4A-265BEDDC7E98}"/>
              </a:ext>
            </a:extLst>
          </p:cNvPr>
          <p:cNvPicPr>
            <a:picLocks noChangeAspect="1"/>
          </p:cNvPicPr>
          <p:nvPr/>
        </p:nvPicPr>
        <p:blipFill>
          <a:blip r:embed="rId3"/>
          <a:stretch>
            <a:fillRect/>
          </a:stretch>
        </p:blipFill>
        <p:spPr>
          <a:xfrm>
            <a:off x="1404937" y="1683245"/>
            <a:ext cx="9382125" cy="4984254"/>
          </a:xfrm>
          <a:prstGeom prst="rect">
            <a:avLst/>
          </a:prstGeom>
        </p:spPr>
      </p:pic>
      <p:sp>
        <p:nvSpPr>
          <p:cNvPr id="9" name="Oval 8">
            <a:extLst>
              <a:ext uri="{FF2B5EF4-FFF2-40B4-BE49-F238E27FC236}">
                <a16:creationId xmlns:a16="http://schemas.microsoft.com/office/drawing/2014/main" id="{31AC86C0-CB88-9102-EE8A-C6ECE04A9746}"/>
              </a:ext>
            </a:extLst>
          </p:cNvPr>
          <p:cNvSpPr/>
          <p:nvPr/>
        </p:nvSpPr>
        <p:spPr>
          <a:xfrm>
            <a:off x="4315546" y="5836835"/>
            <a:ext cx="1630189" cy="45961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Tree>
    <p:extLst>
      <p:ext uri="{BB962C8B-B14F-4D97-AF65-F5344CB8AC3E}">
        <p14:creationId xmlns:p14="http://schemas.microsoft.com/office/powerpoint/2010/main" val="214884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heel(1)">
                                      <p:cBhvr>
                                        <p:cTn id="18"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a:extLst>
            <a:ext uri="{FF2B5EF4-FFF2-40B4-BE49-F238E27FC236}">
              <a16:creationId xmlns:a16="http://schemas.microsoft.com/office/drawing/2014/main" id="{5FEA9EDE-9ABA-1FA9-FA28-061B1AF21B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955BE1-56DB-A7DA-47C3-18CE7864A158}"/>
              </a:ext>
            </a:extLst>
          </p:cNvPr>
          <p:cNvSpPr txBox="1">
            <a:spLocks/>
          </p:cNvSpPr>
          <p:nvPr/>
        </p:nvSpPr>
        <p:spPr>
          <a:xfrm>
            <a:off x="2460" y="1328"/>
            <a:ext cx="12189540" cy="1473510"/>
          </a:xfrm>
          <a:prstGeom prst="rect">
            <a:avLst/>
          </a:prstGeom>
          <a:solidFill>
            <a:srgbClr val="002060">
              <a:alpha val="7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SCHOOL HEAD ACCOUNT</a:t>
            </a:r>
          </a:p>
          <a:p>
            <a:pPr algn="ctr"/>
            <a:r>
              <a:rPr lang="en-PH" sz="4000" dirty="0">
                <a:solidFill>
                  <a:schemeClr val="bg1"/>
                </a:solidFill>
                <a:latin typeface="Baskerville Old Face" panose="02020602080505020303" pitchFamily="18" charset="0"/>
              </a:rPr>
              <a:t>(FUND REQUEST)</a:t>
            </a:r>
          </a:p>
        </p:txBody>
      </p:sp>
      <p:cxnSp>
        <p:nvCxnSpPr>
          <p:cNvPr id="3" name="Straight Connector 2">
            <a:extLst>
              <a:ext uri="{FF2B5EF4-FFF2-40B4-BE49-F238E27FC236}">
                <a16:creationId xmlns:a16="http://schemas.microsoft.com/office/drawing/2014/main" id="{8FCF3337-9B08-52F7-1F21-5DEB7D54036D}"/>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2">
            <a:extLst>
              <a:ext uri="{FF2B5EF4-FFF2-40B4-BE49-F238E27FC236}">
                <a16:creationId xmlns:a16="http://schemas.microsoft.com/office/drawing/2014/main" id="{B456C4CE-0657-02F1-6151-CA3392BB5D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584" b="21042"/>
          <a:stretch/>
        </p:blipFill>
        <p:spPr bwMode="auto">
          <a:xfrm>
            <a:off x="720644" y="1885988"/>
            <a:ext cx="10739836" cy="4606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718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3D78A70F-1C7A-B6BA-683C-B6F7166087CE}"/>
              </a:ext>
            </a:extLst>
          </p:cNvPr>
          <p:cNvSpPr txBox="1">
            <a:spLocks/>
          </p:cNvSpPr>
          <p:nvPr/>
        </p:nvSpPr>
        <p:spPr>
          <a:xfrm>
            <a:off x="0" y="1883229"/>
            <a:ext cx="12192000" cy="3069771"/>
          </a:xfrm>
          <a:prstGeom prst="rect">
            <a:avLst/>
          </a:prstGeom>
          <a:solidFill>
            <a:srgbClr val="002060">
              <a:alpha val="70000"/>
            </a:srgb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400" indent="0" algn="ctr">
              <a:buFont typeface="Arial" panose="020B0604020202020204" pitchFamily="34" charset="0"/>
              <a:buNone/>
            </a:pPr>
            <a:endParaRPr lang="en-US" sz="1400" b="1" dirty="0">
              <a:solidFill>
                <a:schemeClr val="bg1"/>
              </a:solidFill>
              <a:latin typeface="Baskerville Old Face" panose="02020602080505020303" pitchFamily="18" charset="0"/>
            </a:endParaRPr>
          </a:p>
          <a:p>
            <a:pPr marL="25400" indent="0" algn="ctr">
              <a:buFont typeface="Arial" panose="020B0604020202020204" pitchFamily="34" charset="0"/>
              <a:buNone/>
            </a:pPr>
            <a:r>
              <a:rPr lang="en-US" sz="6000" b="1" dirty="0">
                <a:ln>
                  <a:solidFill>
                    <a:srgbClr val="002060"/>
                  </a:solidFill>
                </a:ln>
                <a:solidFill>
                  <a:schemeClr val="bg1"/>
                </a:solidFill>
                <a:latin typeface="Baskerville Old Face" panose="02020602080505020303" pitchFamily="18" charset="0"/>
              </a:rPr>
              <a:t>REVIEW AND APPROVAL OF </a:t>
            </a:r>
          </a:p>
          <a:p>
            <a:pPr marL="25400" indent="0" algn="ctr">
              <a:buFont typeface="Arial" panose="020B0604020202020204" pitchFamily="34" charset="0"/>
              <a:buNone/>
            </a:pPr>
            <a:r>
              <a:rPr lang="en-US" sz="6000" b="1" dirty="0">
                <a:ln>
                  <a:solidFill>
                    <a:srgbClr val="002060"/>
                  </a:solidFill>
                </a:ln>
                <a:solidFill>
                  <a:schemeClr val="bg1"/>
                </a:solidFill>
                <a:latin typeface="Baskerville Old Face" panose="02020602080505020303" pitchFamily="18" charset="0"/>
              </a:rPr>
              <a:t>FUND TRANSFER</a:t>
            </a:r>
          </a:p>
          <a:p>
            <a:pPr marL="25400" indent="0" algn="ctr">
              <a:buFont typeface="Arial" panose="020B0604020202020204" pitchFamily="34" charset="0"/>
              <a:buNone/>
            </a:pPr>
            <a:r>
              <a:rPr lang="en-US" sz="4000" b="1" dirty="0">
                <a:solidFill>
                  <a:schemeClr val="bg1"/>
                </a:solidFill>
                <a:latin typeface="Baskerville Old Face" panose="02020602080505020303" pitchFamily="18" charset="0"/>
              </a:rPr>
              <a:t>(SDO Accounts)</a:t>
            </a:r>
          </a:p>
          <a:p>
            <a:pPr marL="25400" indent="0" algn="ctr">
              <a:buFont typeface="Arial" panose="020B0604020202020204" pitchFamily="34" charset="0"/>
              <a:buNone/>
            </a:pPr>
            <a:endParaRPr lang="en-US" sz="4000" b="1" dirty="0">
              <a:solidFill>
                <a:schemeClr val="bg1"/>
              </a:solidFill>
              <a:latin typeface="Baskerville Old Face" panose="02020602080505020303" pitchFamily="18" charset="0"/>
            </a:endParaRPr>
          </a:p>
        </p:txBody>
      </p:sp>
    </p:spTree>
    <p:extLst>
      <p:ext uri="{BB962C8B-B14F-4D97-AF65-F5344CB8AC3E}">
        <p14:creationId xmlns:p14="http://schemas.microsoft.com/office/powerpoint/2010/main" val="209245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2BEE59-FA6D-F369-F658-F285F8643B8D}"/>
              </a:ext>
            </a:extLst>
          </p:cNvPr>
          <p:cNvSpPr txBox="1">
            <a:spLocks/>
          </p:cNvSpPr>
          <p:nvPr/>
        </p:nvSpPr>
        <p:spPr>
          <a:xfrm>
            <a:off x="2460" y="1328"/>
            <a:ext cx="12189540" cy="1473510"/>
          </a:xfrm>
          <a:prstGeom prst="rect">
            <a:avLst/>
          </a:prstGeom>
          <a:solidFill>
            <a:srgbClr val="002060">
              <a:alpha val="7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SDO ACCOUNT</a:t>
            </a:r>
          </a:p>
          <a:p>
            <a:pPr algn="ctr"/>
            <a:r>
              <a:rPr lang="en-PH" sz="4000" dirty="0">
                <a:solidFill>
                  <a:schemeClr val="bg1"/>
                </a:solidFill>
                <a:latin typeface="Baskerville Old Face" panose="02020602080505020303" pitchFamily="18" charset="0"/>
              </a:rPr>
              <a:t>(FUND REQUEST REVIEW)</a:t>
            </a:r>
          </a:p>
        </p:txBody>
      </p:sp>
      <p:cxnSp>
        <p:nvCxnSpPr>
          <p:cNvPr id="5" name="Straight Connector 4">
            <a:extLst>
              <a:ext uri="{FF2B5EF4-FFF2-40B4-BE49-F238E27FC236}">
                <a16:creationId xmlns:a16="http://schemas.microsoft.com/office/drawing/2014/main" id="{6F2E41FE-71B4-740B-5087-0B10449934E3}"/>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2CF4DFD-3332-B1AB-6A88-2CA98E7BF035}"/>
              </a:ext>
            </a:extLst>
          </p:cNvPr>
          <p:cNvPicPr>
            <a:picLocks noChangeAspect="1"/>
          </p:cNvPicPr>
          <p:nvPr/>
        </p:nvPicPr>
        <p:blipFill>
          <a:blip r:embed="rId3"/>
          <a:stretch>
            <a:fillRect/>
          </a:stretch>
        </p:blipFill>
        <p:spPr>
          <a:xfrm>
            <a:off x="1632857" y="1745797"/>
            <a:ext cx="9100457" cy="4834618"/>
          </a:xfrm>
          <a:prstGeom prst="rect">
            <a:avLst/>
          </a:prstGeom>
        </p:spPr>
      </p:pic>
      <p:sp>
        <p:nvSpPr>
          <p:cNvPr id="8" name="Oval 7">
            <a:extLst>
              <a:ext uri="{FF2B5EF4-FFF2-40B4-BE49-F238E27FC236}">
                <a16:creationId xmlns:a16="http://schemas.microsoft.com/office/drawing/2014/main" id="{83379F1E-E47B-EE48-C70F-E1119C80B1E0}"/>
              </a:ext>
            </a:extLst>
          </p:cNvPr>
          <p:cNvSpPr/>
          <p:nvPr/>
        </p:nvSpPr>
        <p:spPr>
          <a:xfrm>
            <a:off x="1528804" y="3483426"/>
            <a:ext cx="1630189" cy="341961"/>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Tree>
    <p:extLst>
      <p:ext uri="{BB962C8B-B14F-4D97-AF65-F5344CB8AC3E}">
        <p14:creationId xmlns:p14="http://schemas.microsoft.com/office/powerpoint/2010/main" val="77134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CC9EC664-5C5B-A97F-C4CD-C7737200034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148955B-7A41-6E37-86D3-E79B34AFBD34}"/>
              </a:ext>
            </a:extLst>
          </p:cNvPr>
          <p:cNvSpPr txBox="1">
            <a:spLocks/>
          </p:cNvSpPr>
          <p:nvPr/>
        </p:nvSpPr>
        <p:spPr>
          <a:xfrm>
            <a:off x="2460" y="1328"/>
            <a:ext cx="12189540" cy="1473510"/>
          </a:xfrm>
          <a:prstGeom prst="rect">
            <a:avLst/>
          </a:prstGeom>
          <a:solidFill>
            <a:srgbClr val="002060">
              <a:alpha val="7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SDO ACCOUNT</a:t>
            </a:r>
          </a:p>
          <a:p>
            <a:pPr algn="ctr"/>
            <a:r>
              <a:rPr lang="en-PH" sz="4000" dirty="0">
                <a:solidFill>
                  <a:schemeClr val="bg1"/>
                </a:solidFill>
                <a:latin typeface="Baskerville Old Face" panose="02020602080505020303" pitchFamily="18" charset="0"/>
              </a:rPr>
              <a:t>(FUND REQUEST REVIEW)</a:t>
            </a:r>
          </a:p>
        </p:txBody>
      </p:sp>
      <p:cxnSp>
        <p:nvCxnSpPr>
          <p:cNvPr id="5" name="Straight Connector 4">
            <a:extLst>
              <a:ext uri="{FF2B5EF4-FFF2-40B4-BE49-F238E27FC236}">
                <a16:creationId xmlns:a16="http://schemas.microsoft.com/office/drawing/2014/main" id="{A4F28AF8-921F-F0C5-444C-0F244D5FB979}"/>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5BA9E39-658C-E45D-D4A2-E1BE269885BC}"/>
              </a:ext>
            </a:extLst>
          </p:cNvPr>
          <p:cNvPicPr>
            <a:picLocks noChangeAspect="1"/>
          </p:cNvPicPr>
          <p:nvPr/>
        </p:nvPicPr>
        <p:blipFill>
          <a:blip r:embed="rId3"/>
          <a:stretch>
            <a:fillRect/>
          </a:stretch>
        </p:blipFill>
        <p:spPr>
          <a:xfrm>
            <a:off x="1453242" y="1679629"/>
            <a:ext cx="9372600" cy="4979194"/>
          </a:xfrm>
          <a:prstGeom prst="rect">
            <a:avLst/>
          </a:prstGeom>
        </p:spPr>
      </p:pic>
      <p:sp>
        <p:nvSpPr>
          <p:cNvPr id="6" name="Oval 5">
            <a:extLst>
              <a:ext uri="{FF2B5EF4-FFF2-40B4-BE49-F238E27FC236}">
                <a16:creationId xmlns:a16="http://schemas.microsoft.com/office/drawing/2014/main" id="{39F4CDBB-BABE-16B5-4B7B-7C286F756990}"/>
              </a:ext>
            </a:extLst>
          </p:cNvPr>
          <p:cNvSpPr/>
          <p:nvPr/>
        </p:nvSpPr>
        <p:spPr>
          <a:xfrm>
            <a:off x="9304510" y="3747876"/>
            <a:ext cx="1630189" cy="341961"/>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Tree>
    <p:extLst>
      <p:ext uri="{BB962C8B-B14F-4D97-AF65-F5344CB8AC3E}">
        <p14:creationId xmlns:p14="http://schemas.microsoft.com/office/powerpoint/2010/main" val="77435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5B6C5D4E-2B23-D32B-A09D-FABD2841C38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6E5C7CF-E558-B0F2-EF6D-1278ABFFE6A8}"/>
              </a:ext>
            </a:extLst>
          </p:cNvPr>
          <p:cNvSpPr txBox="1">
            <a:spLocks/>
          </p:cNvSpPr>
          <p:nvPr/>
        </p:nvSpPr>
        <p:spPr>
          <a:xfrm>
            <a:off x="2460" y="1328"/>
            <a:ext cx="12189540" cy="1473510"/>
          </a:xfrm>
          <a:prstGeom prst="rect">
            <a:avLst/>
          </a:prstGeom>
          <a:solidFill>
            <a:srgbClr val="002060">
              <a:alpha val="7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SDO ACCOUNT</a:t>
            </a:r>
          </a:p>
          <a:p>
            <a:pPr algn="ctr"/>
            <a:r>
              <a:rPr lang="en-PH" sz="4000" dirty="0">
                <a:solidFill>
                  <a:schemeClr val="bg1"/>
                </a:solidFill>
                <a:latin typeface="Baskerville Old Face" panose="02020602080505020303" pitchFamily="18" charset="0"/>
              </a:rPr>
              <a:t>(FUND REQUEST REVIEW)</a:t>
            </a:r>
          </a:p>
        </p:txBody>
      </p:sp>
      <p:cxnSp>
        <p:nvCxnSpPr>
          <p:cNvPr id="5" name="Straight Connector 4">
            <a:extLst>
              <a:ext uri="{FF2B5EF4-FFF2-40B4-BE49-F238E27FC236}">
                <a16:creationId xmlns:a16="http://schemas.microsoft.com/office/drawing/2014/main" id="{6AAFE4B5-A024-D12B-A9AE-A33C096241BA}"/>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F1F7119-C18C-EA55-479A-3CD3D4104BD4}"/>
              </a:ext>
            </a:extLst>
          </p:cNvPr>
          <p:cNvPicPr>
            <a:picLocks noChangeAspect="1"/>
          </p:cNvPicPr>
          <p:nvPr/>
        </p:nvPicPr>
        <p:blipFill>
          <a:blip r:embed="rId3"/>
          <a:stretch>
            <a:fillRect/>
          </a:stretch>
        </p:blipFill>
        <p:spPr>
          <a:xfrm>
            <a:off x="1393371" y="1670957"/>
            <a:ext cx="9405257" cy="4996543"/>
          </a:xfrm>
          <a:prstGeom prst="rect">
            <a:avLst/>
          </a:prstGeom>
        </p:spPr>
      </p:pic>
      <p:sp>
        <p:nvSpPr>
          <p:cNvPr id="8" name="Oval 7">
            <a:extLst>
              <a:ext uri="{FF2B5EF4-FFF2-40B4-BE49-F238E27FC236}">
                <a16:creationId xmlns:a16="http://schemas.microsoft.com/office/drawing/2014/main" id="{108C395E-260B-3E20-4010-B3157785585B}"/>
              </a:ext>
            </a:extLst>
          </p:cNvPr>
          <p:cNvSpPr/>
          <p:nvPr/>
        </p:nvSpPr>
        <p:spPr>
          <a:xfrm>
            <a:off x="6434511" y="5257824"/>
            <a:ext cx="1630189" cy="341961"/>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Tree>
    <p:extLst>
      <p:ext uri="{BB962C8B-B14F-4D97-AF65-F5344CB8AC3E}">
        <p14:creationId xmlns:p14="http://schemas.microsoft.com/office/powerpoint/2010/main" val="419971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B81D17-D37C-4298-E571-81AC12482844}"/>
              </a:ext>
            </a:extLst>
          </p:cNvPr>
          <p:cNvSpPr txBox="1">
            <a:spLocks/>
          </p:cNvSpPr>
          <p:nvPr/>
        </p:nvSpPr>
        <p:spPr>
          <a:xfrm>
            <a:off x="0" y="2514228"/>
            <a:ext cx="12192001" cy="1743140"/>
          </a:xfrm>
          <a:prstGeom prst="rect">
            <a:avLst/>
          </a:prstGeom>
          <a:solidFill>
            <a:srgbClr val="0E0240">
              <a:alpha val="50000"/>
            </a:srgb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6000" b="1" dirty="0">
                <a:ln>
                  <a:solidFill>
                    <a:srgbClr val="002060"/>
                  </a:solidFill>
                </a:ln>
                <a:solidFill>
                  <a:schemeClr val="bg1"/>
                </a:solidFill>
                <a:latin typeface="Baskerville Old Face" panose="02020602080505020303" pitchFamily="18" charset="0"/>
              </a:rPr>
              <a:t>MOOE WEB-BASED SYSTEM</a:t>
            </a:r>
          </a:p>
        </p:txBody>
      </p:sp>
    </p:spTree>
    <p:extLst>
      <p:ext uri="{BB962C8B-B14F-4D97-AF65-F5344CB8AC3E}">
        <p14:creationId xmlns:p14="http://schemas.microsoft.com/office/powerpoint/2010/main" val="189264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44023A7C-13C3-15D9-CEEA-4F581646228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DA99E35-2B9A-F2BC-F256-9640E9F36584}"/>
              </a:ext>
            </a:extLst>
          </p:cNvPr>
          <p:cNvSpPr txBox="1">
            <a:spLocks/>
          </p:cNvSpPr>
          <p:nvPr/>
        </p:nvSpPr>
        <p:spPr>
          <a:xfrm>
            <a:off x="2460" y="1328"/>
            <a:ext cx="12189540" cy="1473510"/>
          </a:xfrm>
          <a:prstGeom prst="rect">
            <a:avLst/>
          </a:prstGeom>
          <a:solidFill>
            <a:srgbClr val="002060">
              <a:alpha val="7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SDO ACCOUNT</a:t>
            </a:r>
          </a:p>
          <a:p>
            <a:pPr algn="ctr"/>
            <a:r>
              <a:rPr lang="en-PH" sz="4000" dirty="0">
                <a:solidFill>
                  <a:schemeClr val="bg1"/>
                </a:solidFill>
                <a:latin typeface="Baskerville Old Face" panose="02020602080505020303" pitchFamily="18" charset="0"/>
              </a:rPr>
              <a:t>(FUND REQUEST REVIEW)</a:t>
            </a:r>
          </a:p>
        </p:txBody>
      </p:sp>
      <p:cxnSp>
        <p:nvCxnSpPr>
          <p:cNvPr id="5" name="Straight Connector 4">
            <a:extLst>
              <a:ext uri="{FF2B5EF4-FFF2-40B4-BE49-F238E27FC236}">
                <a16:creationId xmlns:a16="http://schemas.microsoft.com/office/drawing/2014/main" id="{264DF928-6CEA-17B5-EA78-DAA35732D606}"/>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542A79B-36B9-A84A-230C-510E39DA384E}"/>
              </a:ext>
            </a:extLst>
          </p:cNvPr>
          <p:cNvPicPr>
            <a:picLocks noChangeAspect="1"/>
          </p:cNvPicPr>
          <p:nvPr/>
        </p:nvPicPr>
        <p:blipFill>
          <a:blip r:embed="rId3"/>
          <a:stretch>
            <a:fillRect/>
          </a:stretch>
        </p:blipFill>
        <p:spPr>
          <a:xfrm>
            <a:off x="1393371" y="1638980"/>
            <a:ext cx="9383486" cy="4984977"/>
          </a:xfrm>
          <a:prstGeom prst="rect">
            <a:avLst/>
          </a:prstGeom>
        </p:spPr>
      </p:pic>
      <p:sp>
        <p:nvSpPr>
          <p:cNvPr id="6" name="Oval 5">
            <a:extLst>
              <a:ext uri="{FF2B5EF4-FFF2-40B4-BE49-F238E27FC236}">
                <a16:creationId xmlns:a16="http://schemas.microsoft.com/office/drawing/2014/main" id="{3E04607D-35EF-D688-0128-156C7607FA90}"/>
              </a:ext>
            </a:extLst>
          </p:cNvPr>
          <p:cNvSpPr/>
          <p:nvPr/>
        </p:nvSpPr>
        <p:spPr>
          <a:xfrm>
            <a:off x="4224712" y="5766260"/>
            <a:ext cx="1630189" cy="341961"/>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Tree>
    <p:extLst>
      <p:ext uri="{BB962C8B-B14F-4D97-AF65-F5344CB8AC3E}">
        <p14:creationId xmlns:p14="http://schemas.microsoft.com/office/powerpoint/2010/main" val="135480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63FE66D3-1E75-5B28-9C6A-036C344DA61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B5297CD-E1E1-B156-08EF-ECC546753275}"/>
              </a:ext>
            </a:extLst>
          </p:cNvPr>
          <p:cNvSpPr txBox="1">
            <a:spLocks/>
          </p:cNvSpPr>
          <p:nvPr/>
        </p:nvSpPr>
        <p:spPr>
          <a:xfrm>
            <a:off x="2460" y="1328"/>
            <a:ext cx="12189540" cy="1473510"/>
          </a:xfrm>
          <a:prstGeom prst="rect">
            <a:avLst/>
          </a:prstGeom>
          <a:solidFill>
            <a:srgbClr val="002060">
              <a:alpha val="7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SDO ACCOUNT</a:t>
            </a:r>
          </a:p>
          <a:p>
            <a:pPr algn="ctr"/>
            <a:r>
              <a:rPr lang="en-PH" sz="4000" dirty="0">
                <a:solidFill>
                  <a:schemeClr val="bg1"/>
                </a:solidFill>
                <a:latin typeface="Baskerville Old Face" panose="02020602080505020303" pitchFamily="18" charset="0"/>
              </a:rPr>
              <a:t>(FUND REQUEST REVIEW)</a:t>
            </a:r>
          </a:p>
        </p:txBody>
      </p:sp>
      <p:cxnSp>
        <p:nvCxnSpPr>
          <p:cNvPr id="5" name="Straight Connector 4">
            <a:extLst>
              <a:ext uri="{FF2B5EF4-FFF2-40B4-BE49-F238E27FC236}">
                <a16:creationId xmlns:a16="http://schemas.microsoft.com/office/drawing/2014/main" id="{8406F96B-AF83-C746-3FEE-F5898DC91FCA}"/>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4160150-399B-9242-E0FA-91D8825651BC}"/>
              </a:ext>
            </a:extLst>
          </p:cNvPr>
          <p:cNvPicPr>
            <a:picLocks noChangeAspect="1"/>
          </p:cNvPicPr>
          <p:nvPr/>
        </p:nvPicPr>
        <p:blipFill>
          <a:blip r:embed="rId3"/>
          <a:stretch>
            <a:fillRect/>
          </a:stretch>
        </p:blipFill>
        <p:spPr>
          <a:xfrm>
            <a:off x="1387928" y="1665173"/>
            <a:ext cx="9416143" cy="5002326"/>
          </a:xfrm>
          <a:prstGeom prst="rect">
            <a:avLst/>
          </a:prstGeom>
        </p:spPr>
      </p:pic>
      <p:sp>
        <p:nvSpPr>
          <p:cNvPr id="8" name="Oval 7">
            <a:extLst>
              <a:ext uri="{FF2B5EF4-FFF2-40B4-BE49-F238E27FC236}">
                <a16:creationId xmlns:a16="http://schemas.microsoft.com/office/drawing/2014/main" id="{CEBB053A-0236-C567-ABF0-A1A24B5DC204}"/>
              </a:ext>
            </a:extLst>
          </p:cNvPr>
          <p:cNvSpPr/>
          <p:nvPr/>
        </p:nvSpPr>
        <p:spPr>
          <a:xfrm>
            <a:off x="4300913" y="5798918"/>
            <a:ext cx="1630189" cy="341961"/>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Tree>
    <p:extLst>
      <p:ext uri="{BB962C8B-B14F-4D97-AF65-F5344CB8AC3E}">
        <p14:creationId xmlns:p14="http://schemas.microsoft.com/office/powerpoint/2010/main" val="61622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39E808-5D7D-1C14-BD87-AF46CA7576D0}"/>
              </a:ext>
            </a:extLst>
          </p:cNvPr>
          <p:cNvSpPr txBox="1"/>
          <p:nvPr/>
        </p:nvSpPr>
        <p:spPr>
          <a:xfrm>
            <a:off x="1055914" y="304781"/>
            <a:ext cx="9938657" cy="6186309"/>
          </a:xfrm>
          <a:prstGeom prst="rect">
            <a:avLst/>
          </a:prstGeom>
          <a:noFill/>
        </p:spPr>
        <p:txBody>
          <a:bodyPr wrap="square" rtlCol="0">
            <a:spAutoFit/>
          </a:bodyPr>
          <a:lstStyle/>
          <a:p>
            <a:pPr algn="just"/>
            <a:r>
              <a:rPr lang="en-US" sz="4400" dirty="0">
                <a:solidFill>
                  <a:schemeClr val="bg1"/>
                </a:solidFill>
                <a:latin typeface="Baskerville Old Face" panose="02020602080505020303" pitchFamily="18" charset="0"/>
              </a:rPr>
              <a:t>After the School Head successfully submits the fund request, the approver (SDO Account) will review the correctness of the submission. If any errors are found, the request will be returned to the requestor for correction. If no errors are present, the approver (SDO Account) will approve the request and will proceed to creating of transfer.</a:t>
            </a:r>
            <a:endParaRPr lang="en-PH" sz="4400" dirty="0">
              <a:solidFill>
                <a:schemeClr val="bg1"/>
              </a:solidFill>
              <a:latin typeface="Baskerville Old Face" panose="02020602080505020303" pitchFamily="18" charset="0"/>
            </a:endParaRPr>
          </a:p>
        </p:txBody>
      </p:sp>
    </p:spTree>
    <p:extLst>
      <p:ext uri="{BB962C8B-B14F-4D97-AF65-F5344CB8AC3E}">
        <p14:creationId xmlns:p14="http://schemas.microsoft.com/office/powerpoint/2010/main" val="247730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34E18BD-2510-FCEB-6C6C-86AC5C648EF5}"/>
              </a:ext>
            </a:extLst>
          </p:cNvPr>
          <p:cNvSpPr txBox="1">
            <a:spLocks/>
          </p:cNvSpPr>
          <p:nvPr/>
        </p:nvSpPr>
        <p:spPr>
          <a:xfrm>
            <a:off x="0" y="2220686"/>
            <a:ext cx="12192000" cy="2253341"/>
          </a:xfrm>
          <a:prstGeom prst="rect">
            <a:avLst/>
          </a:prstGeom>
          <a:solidFill>
            <a:srgbClr val="002060">
              <a:alpha val="70000"/>
            </a:srgb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400" indent="0" algn="ctr">
              <a:buFont typeface="Arial" panose="020B0604020202020204" pitchFamily="34" charset="0"/>
              <a:buNone/>
            </a:pPr>
            <a:endParaRPr lang="en-US" sz="1400" b="1" dirty="0">
              <a:solidFill>
                <a:schemeClr val="bg1"/>
              </a:solidFill>
              <a:latin typeface="Baskerville Old Face" panose="02020602080505020303" pitchFamily="18" charset="0"/>
            </a:endParaRPr>
          </a:p>
          <a:p>
            <a:pPr marL="25400" indent="0" algn="ctr">
              <a:buFont typeface="Arial" panose="020B0604020202020204" pitchFamily="34" charset="0"/>
              <a:buNone/>
            </a:pPr>
            <a:r>
              <a:rPr lang="en-US" sz="6000" b="1" dirty="0">
                <a:ln>
                  <a:solidFill>
                    <a:srgbClr val="002060"/>
                  </a:solidFill>
                </a:ln>
                <a:solidFill>
                  <a:schemeClr val="bg1"/>
                </a:solidFill>
                <a:latin typeface="Baskerville Old Face" panose="02020602080505020303" pitchFamily="18" charset="0"/>
              </a:rPr>
              <a:t>CREATION OF FUND TRANSFER</a:t>
            </a:r>
          </a:p>
          <a:p>
            <a:pPr marL="25400" indent="0" algn="ctr">
              <a:buFont typeface="Arial" panose="020B0604020202020204" pitchFamily="34" charset="0"/>
              <a:buNone/>
            </a:pPr>
            <a:r>
              <a:rPr lang="en-US" sz="4000" b="1" dirty="0">
                <a:solidFill>
                  <a:schemeClr val="bg1"/>
                </a:solidFill>
                <a:latin typeface="Baskerville Old Face" panose="02020602080505020303" pitchFamily="18" charset="0"/>
              </a:rPr>
              <a:t>(SDO Accounts)</a:t>
            </a:r>
          </a:p>
          <a:p>
            <a:pPr marL="25400" indent="0" algn="ctr">
              <a:buFont typeface="Arial" panose="020B0604020202020204" pitchFamily="34" charset="0"/>
              <a:buNone/>
            </a:pPr>
            <a:endParaRPr lang="en-US" sz="4000" b="1" dirty="0">
              <a:solidFill>
                <a:schemeClr val="bg1"/>
              </a:solidFill>
              <a:latin typeface="Baskerville Old Face" panose="02020602080505020303" pitchFamily="18" charset="0"/>
            </a:endParaRPr>
          </a:p>
        </p:txBody>
      </p:sp>
    </p:spTree>
    <p:extLst>
      <p:ext uri="{BB962C8B-B14F-4D97-AF65-F5344CB8AC3E}">
        <p14:creationId xmlns:p14="http://schemas.microsoft.com/office/powerpoint/2010/main" val="290618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a:extLst>
            <a:ext uri="{FF2B5EF4-FFF2-40B4-BE49-F238E27FC236}">
              <a16:creationId xmlns:a16="http://schemas.microsoft.com/office/drawing/2014/main" id="{08A00D80-2F55-3FC2-D9CB-393744883E3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18FCFA0-3817-2AA6-3783-433BC4A811DD}"/>
              </a:ext>
            </a:extLst>
          </p:cNvPr>
          <p:cNvSpPr txBox="1">
            <a:spLocks/>
          </p:cNvSpPr>
          <p:nvPr/>
        </p:nvSpPr>
        <p:spPr>
          <a:xfrm>
            <a:off x="2460" y="1328"/>
            <a:ext cx="12189540" cy="1473510"/>
          </a:xfrm>
          <a:prstGeom prst="rect">
            <a:avLst/>
          </a:prstGeom>
          <a:solidFill>
            <a:srgbClr val="002060">
              <a:alpha val="7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SDO ACCOUNT</a:t>
            </a:r>
          </a:p>
          <a:p>
            <a:pPr algn="ctr"/>
            <a:r>
              <a:rPr lang="en-PH" sz="4000" dirty="0">
                <a:solidFill>
                  <a:schemeClr val="bg1"/>
                </a:solidFill>
                <a:latin typeface="Baskerville Old Face" panose="02020602080505020303" pitchFamily="18" charset="0"/>
              </a:rPr>
              <a:t>(CREATION OF TRANSFER)</a:t>
            </a:r>
          </a:p>
        </p:txBody>
      </p:sp>
      <p:cxnSp>
        <p:nvCxnSpPr>
          <p:cNvPr id="5" name="Straight Connector 4">
            <a:extLst>
              <a:ext uri="{FF2B5EF4-FFF2-40B4-BE49-F238E27FC236}">
                <a16:creationId xmlns:a16="http://schemas.microsoft.com/office/drawing/2014/main" id="{E1C2C3BF-F2D5-25E7-1825-1104B0E1C607}"/>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66A6885-22DD-1D36-283F-AF402E3BBEB0}"/>
              </a:ext>
            </a:extLst>
          </p:cNvPr>
          <p:cNvPicPr>
            <a:picLocks noChangeAspect="1"/>
          </p:cNvPicPr>
          <p:nvPr/>
        </p:nvPicPr>
        <p:blipFill>
          <a:blip r:embed="rId3"/>
          <a:stretch>
            <a:fillRect/>
          </a:stretch>
        </p:blipFill>
        <p:spPr>
          <a:xfrm>
            <a:off x="1632857" y="1745797"/>
            <a:ext cx="9100457" cy="4834618"/>
          </a:xfrm>
          <a:prstGeom prst="rect">
            <a:avLst/>
          </a:prstGeom>
        </p:spPr>
      </p:pic>
      <p:sp>
        <p:nvSpPr>
          <p:cNvPr id="3" name="Oval 2">
            <a:extLst>
              <a:ext uri="{FF2B5EF4-FFF2-40B4-BE49-F238E27FC236}">
                <a16:creationId xmlns:a16="http://schemas.microsoft.com/office/drawing/2014/main" id="{EB54F320-87A4-54CD-DF8E-84B911C4E95F}"/>
              </a:ext>
            </a:extLst>
          </p:cNvPr>
          <p:cNvSpPr/>
          <p:nvPr/>
        </p:nvSpPr>
        <p:spPr>
          <a:xfrm>
            <a:off x="1528804" y="3744686"/>
            <a:ext cx="1630189" cy="341961"/>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Tree>
    <p:extLst>
      <p:ext uri="{BB962C8B-B14F-4D97-AF65-F5344CB8AC3E}">
        <p14:creationId xmlns:p14="http://schemas.microsoft.com/office/powerpoint/2010/main" val="144917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heel(1)">
                                      <p:cBhvr>
                                        <p:cTn id="18"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a:extLst>
            <a:ext uri="{FF2B5EF4-FFF2-40B4-BE49-F238E27FC236}">
              <a16:creationId xmlns:a16="http://schemas.microsoft.com/office/drawing/2014/main" id="{421E7AC8-3DCE-4E24-3E1B-C9A2724E62D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8FE6F7B-4452-CAAC-3958-86CD39C83201}"/>
              </a:ext>
            </a:extLst>
          </p:cNvPr>
          <p:cNvSpPr txBox="1">
            <a:spLocks/>
          </p:cNvSpPr>
          <p:nvPr/>
        </p:nvSpPr>
        <p:spPr>
          <a:xfrm>
            <a:off x="2460" y="1328"/>
            <a:ext cx="12189540" cy="1473510"/>
          </a:xfrm>
          <a:prstGeom prst="rect">
            <a:avLst/>
          </a:prstGeom>
          <a:solidFill>
            <a:srgbClr val="002060">
              <a:alpha val="7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SDO ACCOUNT</a:t>
            </a:r>
          </a:p>
          <a:p>
            <a:pPr algn="ctr"/>
            <a:r>
              <a:rPr lang="en-PH" sz="4000" dirty="0">
                <a:solidFill>
                  <a:schemeClr val="bg1"/>
                </a:solidFill>
                <a:latin typeface="Baskerville Old Face" panose="02020602080505020303" pitchFamily="18" charset="0"/>
              </a:rPr>
              <a:t>(CREATION OF TRANSFER)</a:t>
            </a:r>
          </a:p>
        </p:txBody>
      </p:sp>
      <p:cxnSp>
        <p:nvCxnSpPr>
          <p:cNvPr id="5" name="Straight Connector 4">
            <a:extLst>
              <a:ext uri="{FF2B5EF4-FFF2-40B4-BE49-F238E27FC236}">
                <a16:creationId xmlns:a16="http://schemas.microsoft.com/office/drawing/2014/main" id="{9607951B-CCD9-2C63-8C59-72B401C6F522}"/>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8E2E1CA-49C6-FB62-D798-19924FC59436}"/>
              </a:ext>
            </a:extLst>
          </p:cNvPr>
          <p:cNvPicPr>
            <a:picLocks noChangeAspect="1"/>
          </p:cNvPicPr>
          <p:nvPr/>
        </p:nvPicPr>
        <p:blipFill>
          <a:blip r:embed="rId3"/>
          <a:stretch>
            <a:fillRect/>
          </a:stretch>
        </p:blipFill>
        <p:spPr>
          <a:xfrm>
            <a:off x="1393371" y="1694087"/>
            <a:ext cx="9361714" cy="4973411"/>
          </a:xfrm>
          <a:prstGeom prst="rect">
            <a:avLst/>
          </a:prstGeom>
        </p:spPr>
      </p:pic>
      <p:sp>
        <p:nvSpPr>
          <p:cNvPr id="8" name="Oval 7">
            <a:extLst>
              <a:ext uri="{FF2B5EF4-FFF2-40B4-BE49-F238E27FC236}">
                <a16:creationId xmlns:a16="http://schemas.microsoft.com/office/drawing/2014/main" id="{FD66511C-A628-38B2-D43F-D07210EF0CCA}"/>
              </a:ext>
            </a:extLst>
          </p:cNvPr>
          <p:cNvSpPr/>
          <p:nvPr/>
        </p:nvSpPr>
        <p:spPr>
          <a:xfrm>
            <a:off x="1028060" y="2786747"/>
            <a:ext cx="1630189" cy="341961"/>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Tree>
    <p:extLst>
      <p:ext uri="{BB962C8B-B14F-4D97-AF65-F5344CB8AC3E}">
        <p14:creationId xmlns:p14="http://schemas.microsoft.com/office/powerpoint/2010/main" val="224362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a:extLst>
            <a:ext uri="{FF2B5EF4-FFF2-40B4-BE49-F238E27FC236}">
              <a16:creationId xmlns:a16="http://schemas.microsoft.com/office/drawing/2014/main" id="{72744588-3913-4F70-695F-71B46B62B30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21536C3-56F7-EF42-81EB-CD6357987B16}"/>
              </a:ext>
            </a:extLst>
          </p:cNvPr>
          <p:cNvSpPr txBox="1">
            <a:spLocks/>
          </p:cNvSpPr>
          <p:nvPr/>
        </p:nvSpPr>
        <p:spPr>
          <a:xfrm>
            <a:off x="2460" y="1328"/>
            <a:ext cx="12189540" cy="1473510"/>
          </a:xfrm>
          <a:prstGeom prst="rect">
            <a:avLst/>
          </a:prstGeom>
          <a:solidFill>
            <a:srgbClr val="002060">
              <a:alpha val="7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SDO ACCOUNT</a:t>
            </a:r>
          </a:p>
          <a:p>
            <a:pPr algn="ctr"/>
            <a:r>
              <a:rPr lang="en-PH" sz="4000" dirty="0">
                <a:solidFill>
                  <a:schemeClr val="bg1"/>
                </a:solidFill>
                <a:latin typeface="Baskerville Old Face" panose="02020602080505020303" pitchFamily="18" charset="0"/>
              </a:rPr>
              <a:t>(CREATION OF TRANSFER)</a:t>
            </a:r>
          </a:p>
        </p:txBody>
      </p:sp>
      <p:cxnSp>
        <p:nvCxnSpPr>
          <p:cNvPr id="5" name="Straight Connector 4">
            <a:extLst>
              <a:ext uri="{FF2B5EF4-FFF2-40B4-BE49-F238E27FC236}">
                <a16:creationId xmlns:a16="http://schemas.microsoft.com/office/drawing/2014/main" id="{B4D266BB-B7CD-4258-1E99-B5F7224C747B}"/>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B2F876E-B28F-3941-61B3-25B4A3414D6E}"/>
              </a:ext>
            </a:extLst>
          </p:cNvPr>
          <p:cNvPicPr>
            <a:picLocks noChangeAspect="1"/>
          </p:cNvPicPr>
          <p:nvPr/>
        </p:nvPicPr>
        <p:blipFill>
          <a:blip r:embed="rId3"/>
          <a:stretch>
            <a:fillRect/>
          </a:stretch>
        </p:blipFill>
        <p:spPr>
          <a:xfrm>
            <a:off x="1415141" y="1707694"/>
            <a:ext cx="9274629" cy="4927147"/>
          </a:xfrm>
          <a:prstGeom prst="rect">
            <a:avLst/>
          </a:prstGeom>
        </p:spPr>
      </p:pic>
      <p:sp>
        <p:nvSpPr>
          <p:cNvPr id="6" name="Oval 5">
            <a:extLst>
              <a:ext uri="{FF2B5EF4-FFF2-40B4-BE49-F238E27FC236}">
                <a16:creationId xmlns:a16="http://schemas.microsoft.com/office/drawing/2014/main" id="{159BCD35-1922-B33C-BE74-E8C18E65C1FD}"/>
              </a:ext>
            </a:extLst>
          </p:cNvPr>
          <p:cNvSpPr/>
          <p:nvPr/>
        </p:nvSpPr>
        <p:spPr>
          <a:xfrm>
            <a:off x="9301203" y="2253347"/>
            <a:ext cx="1630189" cy="341961"/>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Tree>
    <p:extLst>
      <p:ext uri="{BB962C8B-B14F-4D97-AF65-F5344CB8AC3E}">
        <p14:creationId xmlns:p14="http://schemas.microsoft.com/office/powerpoint/2010/main" val="405231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a:extLst>
            <a:ext uri="{FF2B5EF4-FFF2-40B4-BE49-F238E27FC236}">
              <a16:creationId xmlns:a16="http://schemas.microsoft.com/office/drawing/2014/main" id="{26F0634D-6193-69A3-3A90-45DB91AA42C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0783CAF-0797-65BF-469A-CBD5F5457D34}"/>
              </a:ext>
            </a:extLst>
          </p:cNvPr>
          <p:cNvSpPr txBox="1">
            <a:spLocks/>
          </p:cNvSpPr>
          <p:nvPr/>
        </p:nvSpPr>
        <p:spPr>
          <a:xfrm>
            <a:off x="2460" y="1328"/>
            <a:ext cx="12189540" cy="1473510"/>
          </a:xfrm>
          <a:prstGeom prst="rect">
            <a:avLst/>
          </a:prstGeom>
          <a:solidFill>
            <a:srgbClr val="002060">
              <a:alpha val="7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SDO ACCOUNT</a:t>
            </a:r>
          </a:p>
          <a:p>
            <a:pPr algn="ctr"/>
            <a:r>
              <a:rPr lang="en-PH" sz="4000" dirty="0">
                <a:solidFill>
                  <a:schemeClr val="bg1"/>
                </a:solidFill>
                <a:latin typeface="Baskerville Old Face" panose="02020602080505020303" pitchFamily="18" charset="0"/>
              </a:rPr>
              <a:t>(CREATION OF TRANSFER)</a:t>
            </a:r>
          </a:p>
        </p:txBody>
      </p:sp>
      <p:cxnSp>
        <p:nvCxnSpPr>
          <p:cNvPr id="5" name="Straight Connector 4">
            <a:extLst>
              <a:ext uri="{FF2B5EF4-FFF2-40B4-BE49-F238E27FC236}">
                <a16:creationId xmlns:a16="http://schemas.microsoft.com/office/drawing/2014/main" id="{8D16798F-0493-31D5-4C65-52A12DB91220}"/>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CFA949A-FD80-6149-729E-8931F88C4024}"/>
              </a:ext>
            </a:extLst>
          </p:cNvPr>
          <p:cNvPicPr>
            <a:picLocks noChangeAspect="1"/>
          </p:cNvPicPr>
          <p:nvPr/>
        </p:nvPicPr>
        <p:blipFill>
          <a:blip r:embed="rId3"/>
          <a:stretch>
            <a:fillRect/>
          </a:stretch>
        </p:blipFill>
        <p:spPr>
          <a:xfrm>
            <a:off x="1282380" y="1681842"/>
            <a:ext cx="9405257" cy="4996543"/>
          </a:xfrm>
          <a:prstGeom prst="rect">
            <a:avLst/>
          </a:prstGeom>
        </p:spPr>
      </p:pic>
      <p:sp>
        <p:nvSpPr>
          <p:cNvPr id="8" name="TextBox 7">
            <a:extLst>
              <a:ext uri="{FF2B5EF4-FFF2-40B4-BE49-F238E27FC236}">
                <a16:creationId xmlns:a16="http://schemas.microsoft.com/office/drawing/2014/main" id="{A81655C2-99D7-7FC5-5003-34195A3C3B73}"/>
              </a:ext>
            </a:extLst>
          </p:cNvPr>
          <p:cNvSpPr txBox="1"/>
          <p:nvPr/>
        </p:nvSpPr>
        <p:spPr>
          <a:xfrm>
            <a:off x="4103562" y="3107986"/>
            <a:ext cx="3652654" cy="246221"/>
          </a:xfrm>
          <a:prstGeom prst="rect">
            <a:avLst/>
          </a:prstGeom>
          <a:solidFill>
            <a:schemeClr val="bg1"/>
          </a:solidFill>
          <a:ln>
            <a:noFill/>
          </a:ln>
        </p:spPr>
        <p:txBody>
          <a:bodyPr wrap="square" rtlCol="0">
            <a:spAutoFit/>
          </a:bodyPr>
          <a:lstStyle/>
          <a:p>
            <a:r>
              <a:rPr lang="en-US" sz="1000" dirty="0">
                <a:solidFill>
                  <a:srgbClr val="FF0000"/>
                </a:solidFill>
              </a:rPr>
              <a:t>MARITA ELEMENTARY SCHOOL</a:t>
            </a:r>
            <a:endParaRPr lang="en-PH" sz="1000" dirty="0">
              <a:solidFill>
                <a:srgbClr val="FF0000"/>
              </a:solidFill>
            </a:endParaRPr>
          </a:p>
        </p:txBody>
      </p:sp>
      <p:sp>
        <p:nvSpPr>
          <p:cNvPr id="9" name="TextBox 8">
            <a:extLst>
              <a:ext uri="{FF2B5EF4-FFF2-40B4-BE49-F238E27FC236}">
                <a16:creationId xmlns:a16="http://schemas.microsoft.com/office/drawing/2014/main" id="{BF9DD23C-1899-07FE-D8AF-45AFEDE78421}"/>
              </a:ext>
            </a:extLst>
          </p:cNvPr>
          <p:cNvSpPr txBox="1"/>
          <p:nvPr/>
        </p:nvSpPr>
        <p:spPr>
          <a:xfrm>
            <a:off x="4114352" y="3523376"/>
            <a:ext cx="3564990" cy="246221"/>
          </a:xfrm>
          <a:prstGeom prst="rect">
            <a:avLst/>
          </a:prstGeom>
          <a:solidFill>
            <a:schemeClr val="bg1"/>
          </a:solidFill>
          <a:ln>
            <a:noFill/>
          </a:ln>
        </p:spPr>
        <p:txBody>
          <a:bodyPr wrap="square" rtlCol="0">
            <a:spAutoFit/>
          </a:bodyPr>
          <a:lstStyle/>
          <a:p>
            <a:r>
              <a:rPr lang="en-PH" sz="1000" dirty="0">
                <a:solidFill>
                  <a:srgbClr val="FF0000"/>
                </a:solidFill>
              </a:rPr>
              <a:t>2025-01-27 | Regular MOOE - Elementary</a:t>
            </a:r>
          </a:p>
        </p:txBody>
      </p:sp>
      <p:sp>
        <p:nvSpPr>
          <p:cNvPr id="10" name="TextBox 9">
            <a:extLst>
              <a:ext uri="{FF2B5EF4-FFF2-40B4-BE49-F238E27FC236}">
                <a16:creationId xmlns:a16="http://schemas.microsoft.com/office/drawing/2014/main" id="{54B04ABB-A1AC-0C17-8EE3-6E038DA1E0FF}"/>
              </a:ext>
            </a:extLst>
          </p:cNvPr>
          <p:cNvSpPr txBox="1"/>
          <p:nvPr/>
        </p:nvSpPr>
        <p:spPr>
          <a:xfrm>
            <a:off x="4121096" y="3938766"/>
            <a:ext cx="3564990" cy="246221"/>
          </a:xfrm>
          <a:prstGeom prst="rect">
            <a:avLst/>
          </a:prstGeom>
          <a:solidFill>
            <a:schemeClr val="bg1"/>
          </a:solidFill>
          <a:ln>
            <a:noFill/>
          </a:ln>
        </p:spPr>
        <p:txBody>
          <a:bodyPr wrap="square" rtlCol="0">
            <a:spAutoFit/>
          </a:bodyPr>
          <a:lstStyle/>
          <a:p>
            <a:r>
              <a:rPr lang="en-PH" sz="1000" dirty="0">
                <a:solidFill>
                  <a:srgbClr val="FF0000"/>
                </a:solidFill>
              </a:rPr>
              <a:t>2025</a:t>
            </a:r>
          </a:p>
        </p:txBody>
      </p:sp>
      <p:sp>
        <p:nvSpPr>
          <p:cNvPr id="11" name="TextBox 10">
            <a:extLst>
              <a:ext uri="{FF2B5EF4-FFF2-40B4-BE49-F238E27FC236}">
                <a16:creationId xmlns:a16="http://schemas.microsoft.com/office/drawing/2014/main" id="{8CD9A1C7-FB3F-3BAD-4351-DD6E2F9089F6}"/>
              </a:ext>
            </a:extLst>
          </p:cNvPr>
          <p:cNvSpPr txBox="1"/>
          <p:nvPr/>
        </p:nvSpPr>
        <p:spPr>
          <a:xfrm>
            <a:off x="4127840" y="4358202"/>
            <a:ext cx="3564990" cy="246221"/>
          </a:xfrm>
          <a:prstGeom prst="rect">
            <a:avLst/>
          </a:prstGeom>
          <a:solidFill>
            <a:schemeClr val="bg1"/>
          </a:solidFill>
          <a:ln>
            <a:noFill/>
          </a:ln>
        </p:spPr>
        <p:txBody>
          <a:bodyPr wrap="square" rtlCol="0">
            <a:spAutoFit/>
          </a:bodyPr>
          <a:lstStyle/>
          <a:p>
            <a:r>
              <a:rPr lang="en-PH" sz="1000" dirty="0">
                <a:solidFill>
                  <a:srgbClr val="FF0000"/>
                </a:solidFill>
              </a:rPr>
              <a:t>Regular MOOE - Elementary</a:t>
            </a:r>
          </a:p>
        </p:txBody>
      </p:sp>
      <p:sp>
        <p:nvSpPr>
          <p:cNvPr id="12" name="TextBox 11">
            <a:extLst>
              <a:ext uri="{FF2B5EF4-FFF2-40B4-BE49-F238E27FC236}">
                <a16:creationId xmlns:a16="http://schemas.microsoft.com/office/drawing/2014/main" id="{F4E2835E-61EE-AED9-724F-9198C4A13691}"/>
              </a:ext>
            </a:extLst>
          </p:cNvPr>
          <p:cNvSpPr txBox="1"/>
          <p:nvPr/>
        </p:nvSpPr>
        <p:spPr>
          <a:xfrm>
            <a:off x="4134584" y="4777638"/>
            <a:ext cx="3564990" cy="246221"/>
          </a:xfrm>
          <a:prstGeom prst="rect">
            <a:avLst/>
          </a:prstGeom>
          <a:solidFill>
            <a:schemeClr val="bg1"/>
          </a:solidFill>
          <a:ln>
            <a:noFill/>
          </a:ln>
        </p:spPr>
        <p:txBody>
          <a:bodyPr wrap="square" rtlCol="0">
            <a:spAutoFit/>
          </a:bodyPr>
          <a:lstStyle/>
          <a:p>
            <a:r>
              <a:rPr lang="en-US" sz="1000" dirty="0">
                <a:solidFill>
                  <a:srgbClr val="FF0000"/>
                </a:solidFill>
              </a:rPr>
              <a:t>LAND BANK OF THE PHILIPPINES:1234-5678-90</a:t>
            </a:r>
            <a:endParaRPr lang="en-PH" sz="1000" dirty="0">
              <a:solidFill>
                <a:srgbClr val="FF0000"/>
              </a:solidFill>
            </a:endParaRPr>
          </a:p>
        </p:txBody>
      </p:sp>
      <p:sp>
        <p:nvSpPr>
          <p:cNvPr id="13" name="TextBox 12">
            <a:extLst>
              <a:ext uri="{FF2B5EF4-FFF2-40B4-BE49-F238E27FC236}">
                <a16:creationId xmlns:a16="http://schemas.microsoft.com/office/drawing/2014/main" id="{DCBEBFB6-7C92-3E09-CA8E-DCF1F6A8529A}"/>
              </a:ext>
            </a:extLst>
          </p:cNvPr>
          <p:cNvSpPr txBox="1"/>
          <p:nvPr/>
        </p:nvSpPr>
        <p:spPr>
          <a:xfrm>
            <a:off x="4137282" y="5180890"/>
            <a:ext cx="3564990" cy="246221"/>
          </a:xfrm>
          <a:prstGeom prst="rect">
            <a:avLst/>
          </a:prstGeom>
          <a:solidFill>
            <a:schemeClr val="bg1"/>
          </a:solidFill>
          <a:ln>
            <a:noFill/>
          </a:ln>
        </p:spPr>
        <p:txBody>
          <a:bodyPr wrap="square" rtlCol="0">
            <a:spAutoFit/>
          </a:bodyPr>
          <a:lstStyle/>
          <a:p>
            <a:r>
              <a:rPr lang="en-PH" sz="1000" dirty="0">
                <a:solidFill>
                  <a:srgbClr val="FF0000"/>
                </a:solidFill>
              </a:rPr>
              <a:t>100000</a:t>
            </a:r>
          </a:p>
        </p:txBody>
      </p:sp>
      <p:sp>
        <p:nvSpPr>
          <p:cNvPr id="14" name="TextBox 13">
            <a:extLst>
              <a:ext uri="{FF2B5EF4-FFF2-40B4-BE49-F238E27FC236}">
                <a16:creationId xmlns:a16="http://schemas.microsoft.com/office/drawing/2014/main" id="{50AC971C-5AAF-AD78-2370-C3F1C4A01E4B}"/>
              </a:ext>
            </a:extLst>
          </p:cNvPr>
          <p:cNvSpPr txBox="1"/>
          <p:nvPr/>
        </p:nvSpPr>
        <p:spPr>
          <a:xfrm>
            <a:off x="4139980" y="5592234"/>
            <a:ext cx="3564990" cy="246221"/>
          </a:xfrm>
          <a:prstGeom prst="rect">
            <a:avLst/>
          </a:prstGeom>
          <a:solidFill>
            <a:schemeClr val="bg1"/>
          </a:solidFill>
          <a:ln>
            <a:noFill/>
          </a:ln>
        </p:spPr>
        <p:txBody>
          <a:bodyPr wrap="square" rtlCol="0">
            <a:spAutoFit/>
          </a:bodyPr>
          <a:lstStyle/>
          <a:p>
            <a:r>
              <a:rPr lang="en-PH" sz="1000" dirty="0">
                <a:solidFill>
                  <a:srgbClr val="FF0000"/>
                </a:solidFill>
              </a:rPr>
              <a:t>JANUARY 10, 2025</a:t>
            </a:r>
          </a:p>
        </p:txBody>
      </p:sp>
      <p:sp>
        <p:nvSpPr>
          <p:cNvPr id="15" name="TextBox 14">
            <a:extLst>
              <a:ext uri="{FF2B5EF4-FFF2-40B4-BE49-F238E27FC236}">
                <a16:creationId xmlns:a16="http://schemas.microsoft.com/office/drawing/2014/main" id="{E90B2207-D549-5C21-5AE0-1E8EDC9C88E3}"/>
              </a:ext>
            </a:extLst>
          </p:cNvPr>
          <p:cNvSpPr txBox="1"/>
          <p:nvPr/>
        </p:nvSpPr>
        <p:spPr>
          <a:xfrm>
            <a:off x="4138632" y="6003578"/>
            <a:ext cx="3564990" cy="246221"/>
          </a:xfrm>
          <a:prstGeom prst="rect">
            <a:avLst/>
          </a:prstGeom>
          <a:solidFill>
            <a:schemeClr val="bg1"/>
          </a:solidFill>
          <a:ln>
            <a:noFill/>
          </a:ln>
        </p:spPr>
        <p:txBody>
          <a:bodyPr wrap="square" rtlCol="0">
            <a:spAutoFit/>
          </a:bodyPr>
          <a:lstStyle/>
          <a:p>
            <a:r>
              <a:rPr lang="en-PH" sz="1000" dirty="0">
                <a:solidFill>
                  <a:srgbClr val="FF0000"/>
                </a:solidFill>
              </a:rPr>
              <a:t>N/A</a:t>
            </a:r>
          </a:p>
        </p:txBody>
      </p:sp>
    </p:spTree>
    <p:extLst>
      <p:ext uri="{BB962C8B-B14F-4D97-AF65-F5344CB8AC3E}">
        <p14:creationId xmlns:p14="http://schemas.microsoft.com/office/powerpoint/2010/main" val="290083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randombar(horizont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horizont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randombar(horizont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randombar(horizontal)">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randombar(horizontal)">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a:extLst>
            <a:ext uri="{FF2B5EF4-FFF2-40B4-BE49-F238E27FC236}">
              <a16:creationId xmlns:a16="http://schemas.microsoft.com/office/drawing/2014/main" id="{B03BF56D-F6CE-AC04-0B99-047B2D6D8EA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6A2D8DC-2BF8-4AA0-6F1F-72F01299CB30}"/>
              </a:ext>
            </a:extLst>
          </p:cNvPr>
          <p:cNvSpPr txBox="1">
            <a:spLocks/>
          </p:cNvSpPr>
          <p:nvPr/>
        </p:nvSpPr>
        <p:spPr>
          <a:xfrm>
            <a:off x="2460" y="1328"/>
            <a:ext cx="12189540" cy="1473510"/>
          </a:xfrm>
          <a:prstGeom prst="rect">
            <a:avLst/>
          </a:prstGeom>
          <a:solidFill>
            <a:srgbClr val="002060">
              <a:alpha val="7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SDO ACCOUNT</a:t>
            </a:r>
          </a:p>
          <a:p>
            <a:pPr algn="ctr"/>
            <a:r>
              <a:rPr lang="en-PH" sz="4000" dirty="0">
                <a:solidFill>
                  <a:schemeClr val="bg1"/>
                </a:solidFill>
                <a:latin typeface="Baskerville Old Face" panose="02020602080505020303" pitchFamily="18" charset="0"/>
              </a:rPr>
              <a:t>(CREATION OF TRANSFER)</a:t>
            </a:r>
          </a:p>
        </p:txBody>
      </p:sp>
      <p:cxnSp>
        <p:nvCxnSpPr>
          <p:cNvPr id="5" name="Straight Connector 4">
            <a:extLst>
              <a:ext uri="{FF2B5EF4-FFF2-40B4-BE49-F238E27FC236}">
                <a16:creationId xmlns:a16="http://schemas.microsoft.com/office/drawing/2014/main" id="{2682A695-34AF-8684-877D-E63EDEE8B284}"/>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01927B7-81BD-D3A2-BB6B-239CAA7CB75C}"/>
              </a:ext>
            </a:extLst>
          </p:cNvPr>
          <p:cNvPicPr>
            <a:picLocks noChangeAspect="1"/>
          </p:cNvPicPr>
          <p:nvPr/>
        </p:nvPicPr>
        <p:blipFill>
          <a:blip r:embed="rId3"/>
          <a:stretch>
            <a:fillRect/>
          </a:stretch>
        </p:blipFill>
        <p:spPr>
          <a:xfrm>
            <a:off x="1200150" y="1636515"/>
            <a:ext cx="9505950" cy="5050036"/>
          </a:xfrm>
          <a:prstGeom prst="rect">
            <a:avLst/>
          </a:prstGeom>
        </p:spPr>
      </p:pic>
      <p:sp>
        <p:nvSpPr>
          <p:cNvPr id="6" name="Oval 5">
            <a:extLst>
              <a:ext uri="{FF2B5EF4-FFF2-40B4-BE49-F238E27FC236}">
                <a16:creationId xmlns:a16="http://schemas.microsoft.com/office/drawing/2014/main" id="{3BFF8F21-728D-FD4E-4254-6167A4E0CBD1}"/>
              </a:ext>
            </a:extLst>
          </p:cNvPr>
          <p:cNvSpPr/>
          <p:nvPr/>
        </p:nvSpPr>
        <p:spPr>
          <a:xfrm flipH="1">
            <a:off x="4086999" y="5796647"/>
            <a:ext cx="1761351" cy="341961"/>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Tree>
    <p:extLst>
      <p:ext uri="{BB962C8B-B14F-4D97-AF65-F5344CB8AC3E}">
        <p14:creationId xmlns:p14="http://schemas.microsoft.com/office/powerpoint/2010/main" val="2036286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a:extLst>
            <a:ext uri="{FF2B5EF4-FFF2-40B4-BE49-F238E27FC236}">
              <a16:creationId xmlns:a16="http://schemas.microsoft.com/office/drawing/2014/main" id="{2A3259FD-E5CA-B43D-E4AB-CE6E7F7E668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CCABA38-3FD5-A0AD-8913-3050E5E28C33}"/>
              </a:ext>
            </a:extLst>
          </p:cNvPr>
          <p:cNvSpPr txBox="1">
            <a:spLocks/>
          </p:cNvSpPr>
          <p:nvPr/>
        </p:nvSpPr>
        <p:spPr>
          <a:xfrm>
            <a:off x="2460" y="1328"/>
            <a:ext cx="12189540" cy="1473510"/>
          </a:xfrm>
          <a:prstGeom prst="rect">
            <a:avLst/>
          </a:prstGeom>
          <a:solidFill>
            <a:srgbClr val="002060">
              <a:alpha val="7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SDO ACCOUNT</a:t>
            </a:r>
          </a:p>
          <a:p>
            <a:pPr algn="ctr"/>
            <a:r>
              <a:rPr lang="en-PH" sz="4000" dirty="0">
                <a:solidFill>
                  <a:schemeClr val="bg1"/>
                </a:solidFill>
                <a:latin typeface="Baskerville Old Face" panose="02020602080505020303" pitchFamily="18" charset="0"/>
              </a:rPr>
              <a:t>(CREATION OF TRANSFER)</a:t>
            </a:r>
          </a:p>
        </p:txBody>
      </p:sp>
      <p:cxnSp>
        <p:nvCxnSpPr>
          <p:cNvPr id="5" name="Straight Connector 4">
            <a:extLst>
              <a:ext uri="{FF2B5EF4-FFF2-40B4-BE49-F238E27FC236}">
                <a16:creationId xmlns:a16="http://schemas.microsoft.com/office/drawing/2014/main" id="{7E007FBE-8D9E-29FA-6FF2-2498CD80E4BE}"/>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829CAD9-5B7E-59D8-37C0-44748337AAD7}"/>
              </a:ext>
            </a:extLst>
          </p:cNvPr>
          <p:cNvPicPr>
            <a:picLocks noChangeAspect="1"/>
          </p:cNvPicPr>
          <p:nvPr/>
        </p:nvPicPr>
        <p:blipFill>
          <a:blip r:embed="rId4"/>
          <a:stretch>
            <a:fillRect/>
          </a:stretch>
        </p:blipFill>
        <p:spPr>
          <a:xfrm>
            <a:off x="1238249" y="1692055"/>
            <a:ext cx="9715501" cy="4956393"/>
          </a:xfrm>
          <a:prstGeom prst="rect">
            <a:avLst/>
          </a:prstGeom>
        </p:spPr>
      </p:pic>
    </p:spTree>
    <p:extLst>
      <p:ext uri="{BB962C8B-B14F-4D97-AF65-F5344CB8AC3E}">
        <p14:creationId xmlns:p14="http://schemas.microsoft.com/office/powerpoint/2010/main" val="185298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A52B2F1-ACBF-F4C0-52EE-ACDC02A69027}"/>
              </a:ext>
            </a:extLst>
          </p:cNvPr>
          <p:cNvSpPr>
            <a:spLocks noGrp="1"/>
          </p:cNvSpPr>
          <p:nvPr>
            <p:ph type="title"/>
          </p:nvPr>
        </p:nvSpPr>
        <p:spPr>
          <a:xfrm>
            <a:off x="2460" y="1329"/>
            <a:ext cx="12189540" cy="1473510"/>
          </a:xfrm>
          <a:solidFill>
            <a:srgbClr val="002060">
              <a:alpha val="50000"/>
            </a:srgbClr>
          </a:solidFill>
        </p:spPr>
        <p:txBody>
          <a:bodyPr>
            <a:noAutofit/>
          </a:bodyPr>
          <a:lstStyle/>
          <a:p>
            <a:pPr algn="ctr"/>
            <a:r>
              <a:rPr lang="en-PH" dirty="0">
                <a:solidFill>
                  <a:schemeClr val="bg1"/>
                </a:solidFill>
                <a:latin typeface="Baskerville Old Face" panose="02020602080505020303" pitchFamily="18" charset="0"/>
              </a:rPr>
              <a:t>WHAT IS MOOE WEBBASED?</a:t>
            </a:r>
          </a:p>
        </p:txBody>
      </p:sp>
      <p:cxnSp>
        <p:nvCxnSpPr>
          <p:cNvPr id="6" name="Straight Connector 5">
            <a:extLst>
              <a:ext uri="{FF2B5EF4-FFF2-40B4-BE49-F238E27FC236}">
                <a16:creationId xmlns:a16="http://schemas.microsoft.com/office/drawing/2014/main" id="{6069C569-01D7-4559-1265-EE27484F89B8}"/>
              </a:ext>
            </a:extLst>
          </p:cNvPr>
          <p:cNvCxnSpPr>
            <a:cxnSpLocks/>
          </p:cNvCxnSpPr>
          <p:nvPr/>
        </p:nvCxnSpPr>
        <p:spPr>
          <a:xfrm>
            <a:off x="-9832" y="1494512"/>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71EB73A-A379-70C0-BCF8-58A256EA1E55}"/>
              </a:ext>
            </a:extLst>
          </p:cNvPr>
          <p:cNvSpPr txBox="1"/>
          <p:nvPr/>
        </p:nvSpPr>
        <p:spPr>
          <a:xfrm>
            <a:off x="1543665" y="2605545"/>
            <a:ext cx="8917858" cy="2985433"/>
          </a:xfrm>
          <a:prstGeom prst="rect">
            <a:avLst/>
          </a:prstGeom>
          <a:noFill/>
        </p:spPr>
        <p:txBody>
          <a:bodyPr wrap="square" rtlCol="0">
            <a:spAutoFit/>
          </a:bodyPr>
          <a:lstStyle/>
          <a:p>
            <a:pPr algn="ctr"/>
            <a:r>
              <a:rPr lang="en-US" sz="4800" dirty="0">
                <a:solidFill>
                  <a:schemeClr val="bg1"/>
                </a:solidFill>
                <a:latin typeface="Baskerville Old Face" panose="02020602080505020303" pitchFamily="18" charset="0"/>
              </a:rPr>
              <a:t>A system that tracks the release, receipt, use, and reporting of school funds</a:t>
            </a:r>
            <a:r>
              <a:rPr lang="en-US" sz="4800" b="0" i="0" dirty="0">
                <a:solidFill>
                  <a:schemeClr val="bg1"/>
                </a:solidFill>
                <a:effectLst/>
                <a:latin typeface="Baskerville Old Face" panose="02020602080505020303" pitchFamily="18" charset="0"/>
              </a:rPr>
              <a:t>.</a:t>
            </a:r>
          </a:p>
          <a:p>
            <a:endParaRPr lang="en-PH" sz="4400" dirty="0">
              <a:solidFill>
                <a:schemeClr val="bg1"/>
              </a:solidFill>
              <a:latin typeface="Baskerville Old Face" panose="02020602080505020303" pitchFamily="18" charset="0"/>
            </a:endParaRPr>
          </a:p>
        </p:txBody>
      </p:sp>
    </p:spTree>
    <p:extLst>
      <p:ext uri="{BB962C8B-B14F-4D97-AF65-F5344CB8AC3E}">
        <p14:creationId xmlns:p14="http://schemas.microsoft.com/office/powerpoint/2010/main" val="235572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3C1A4B38-8206-38FD-1679-590D8309E2E0}"/>
              </a:ext>
            </a:extLst>
          </p:cNvPr>
          <p:cNvSpPr txBox="1">
            <a:spLocks/>
          </p:cNvSpPr>
          <p:nvPr/>
        </p:nvSpPr>
        <p:spPr>
          <a:xfrm>
            <a:off x="0" y="2220686"/>
            <a:ext cx="12192000" cy="2253341"/>
          </a:xfrm>
          <a:prstGeom prst="rect">
            <a:avLst/>
          </a:prstGeom>
          <a:solidFill>
            <a:srgbClr val="002060">
              <a:alpha val="70000"/>
            </a:srgbClr>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400" indent="0" algn="ctr">
              <a:buFont typeface="Arial" panose="020B0604020202020204" pitchFamily="34" charset="0"/>
              <a:buNone/>
            </a:pPr>
            <a:endParaRPr lang="en-US" sz="1400" b="1" dirty="0">
              <a:solidFill>
                <a:schemeClr val="bg1"/>
              </a:solidFill>
              <a:latin typeface="Baskerville Old Face" panose="02020602080505020303" pitchFamily="18" charset="0"/>
            </a:endParaRPr>
          </a:p>
          <a:p>
            <a:pPr marL="25400" indent="0" algn="ctr">
              <a:buNone/>
            </a:pPr>
            <a:r>
              <a:rPr lang="en-US" sz="6400" b="1" dirty="0">
                <a:ln>
                  <a:solidFill>
                    <a:srgbClr val="002060"/>
                  </a:solidFill>
                </a:ln>
                <a:solidFill>
                  <a:schemeClr val="bg1"/>
                </a:solidFill>
                <a:latin typeface="Baskerville Old Face" panose="02020602080505020303" pitchFamily="18" charset="0"/>
              </a:rPr>
              <a:t>CONFIRMATION OF </a:t>
            </a:r>
          </a:p>
          <a:p>
            <a:pPr marL="25400" indent="0" algn="ctr">
              <a:buNone/>
            </a:pPr>
            <a:r>
              <a:rPr lang="en-US" sz="6400" b="1" dirty="0">
                <a:ln>
                  <a:solidFill>
                    <a:srgbClr val="002060"/>
                  </a:solidFill>
                </a:ln>
                <a:solidFill>
                  <a:schemeClr val="bg1"/>
                </a:solidFill>
                <a:latin typeface="Baskerville Old Face" panose="02020602080505020303" pitchFamily="18" charset="0"/>
              </a:rPr>
              <a:t>FUND TRANSFER</a:t>
            </a:r>
          </a:p>
          <a:p>
            <a:pPr marL="25400" indent="0" algn="ctr">
              <a:buNone/>
            </a:pPr>
            <a:r>
              <a:rPr lang="en-US" sz="4200" b="1" dirty="0">
                <a:solidFill>
                  <a:schemeClr val="bg1"/>
                </a:solidFill>
                <a:latin typeface="Baskerville Old Face" panose="02020602080505020303" pitchFamily="18" charset="0"/>
              </a:rPr>
              <a:t>(School Head Account)</a:t>
            </a:r>
          </a:p>
          <a:p>
            <a:pPr marL="25400" indent="0" algn="ctr">
              <a:buFont typeface="Arial" panose="020B0604020202020204" pitchFamily="34" charset="0"/>
              <a:buNone/>
            </a:pPr>
            <a:endParaRPr lang="en-US" sz="3600" b="1" dirty="0">
              <a:solidFill>
                <a:schemeClr val="bg1"/>
              </a:solidFill>
              <a:latin typeface="Baskerville Old Face" panose="02020602080505020303" pitchFamily="18" charset="0"/>
            </a:endParaRPr>
          </a:p>
        </p:txBody>
      </p:sp>
    </p:spTree>
    <p:extLst>
      <p:ext uri="{BB962C8B-B14F-4D97-AF65-F5344CB8AC3E}">
        <p14:creationId xmlns:p14="http://schemas.microsoft.com/office/powerpoint/2010/main" val="310458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B8F8CFC-D2BD-14C8-B9DC-66517EB747B5}"/>
              </a:ext>
            </a:extLst>
          </p:cNvPr>
          <p:cNvSpPr txBox="1">
            <a:spLocks/>
          </p:cNvSpPr>
          <p:nvPr/>
        </p:nvSpPr>
        <p:spPr>
          <a:xfrm>
            <a:off x="2460" y="1328"/>
            <a:ext cx="12189540" cy="1473510"/>
          </a:xfrm>
          <a:prstGeom prst="rect">
            <a:avLst/>
          </a:prstGeom>
          <a:solidFill>
            <a:srgbClr val="002060">
              <a:alpha val="75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CONFIRMATION OF FUND TRANSFER</a:t>
            </a:r>
          </a:p>
          <a:p>
            <a:pPr algn="ctr"/>
            <a:r>
              <a:rPr lang="en-PH" sz="4000" dirty="0">
                <a:solidFill>
                  <a:schemeClr val="bg1"/>
                </a:solidFill>
                <a:latin typeface="Baskerville Old Face" panose="02020602080505020303" pitchFamily="18" charset="0"/>
              </a:rPr>
              <a:t>(SCHOOL HEAD ACCOUNT)</a:t>
            </a:r>
          </a:p>
        </p:txBody>
      </p:sp>
      <p:cxnSp>
        <p:nvCxnSpPr>
          <p:cNvPr id="5" name="Straight Connector 4">
            <a:extLst>
              <a:ext uri="{FF2B5EF4-FFF2-40B4-BE49-F238E27FC236}">
                <a16:creationId xmlns:a16="http://schemas.microsoft.com/office/drawing/2014/main" id="{D3B086DC-FA39-B3B6-47A9-9597B2F2A009}"/>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A64D5A8F-D2D1-A395-7F16-F5C1E2BF0DED}"/>
              </a:ext>
            </a:extLst>
          </p:cNvPr>
          <p:cNvPicPr>
            <a:picLocks noChangeAspect="1"/>
          </p:cNvPicPr>
          <p:nvPr/>
        </p:nvPicPr>
        <p:blipFill>
          <a:blip r:embed="rId3"/>
          <a:stretch>
            <a:fillRect/>
          </a:stretch>
        </p:blipFill>
        <p:spPr>
          <a:xfrm>
            <a:off x="1391920" y="1631314"/>
            <a:ext cx="9326880" cy="4954905"/>
          </a:xfrm>
          <a:prstGeom prst="rect">
            <a:avLst/>
          </a:prstGeom>
        </p:spPr>
      </p:pic>
      <p:sp>
        <p:nvSpPr>
          <p:cNvPr id="7" name="Oval 6">
            <a:extLst>
              <a:ext uri="{FF2B5EF4-FFF2-40B4-BE49-F238E27FC236}">
                <a16:creationId xmlns:a16="http://schemas.microsoft.com/office/drawing/2014/main" id="{F881FB0F-1603-2CCF-D721-9718C1DC939C}"/>
              </a:ext>
            </a:extLst>
          </p:cNvPr>
          <p:cNvSpPr/>
          <p:nvPr/>
        </p:nvSpPr>
        <p:spPr>
          <a:xfrm>
            <a:off x="1310640" y="2143762"/>
            <a:ext cx="492760" cy="43687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3386058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a:extLst>
            <a:ext uri="{FF2B5EF4-FFF2-40B4-BE49-F238E27FC236}">
              <a16:creationId xmlns:a16="http://schemas.microsoft.com/office/drawing/2014/main" id="{1A1CFFC8-371C-3B32-2907-6187451B3AA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0D6425E-12A6-4BF5-3C2B-1625AE9B59E3}"/>
              </a:ext>
            </a:extLst>
          </p:cNvPr>
          <p:cNvSpPr txBox="1">
            <a:spLocks/>
          </p:cNvSpPr>
          <p:nvPr/>
        </p:nvSpPr>
        <p:spPr>
          <a:xfrm>
            <a:off x="2460" y="1328"/>
            <a:ext cx="12189540" cy="1473510"/>
          </a:xfrm>
          <a:prstGeom prst="rect">
            <a:avLst/>
          </a:prstGeom>
          <a:solidFill>
            <a:srgbClr val="002060">
              <a:alpha val="75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CONFIRMATION OF FUND TRANSFER</a:t>
            </a:r>
          </a:p>
          <a:p>
            <a:pPr algn="ctr"/>
            <a:r>
              <a:rPr lang="en-PH" sz="4000" dirty="0">
                <a:solidFill>
                  <a:schemeClr val="bg1"/>
                </a:solidFill>
                <a:latin typeface="Baskerville Old Face" panose="02020602080505020303" pitchFamily="18" charset="0"/>
              </a:rPr>
              <a:t>(SCHOOL HEAD ACCOUNT)</a:t>
            </a:r>
          </a:p>
        </p:txBody>
      </p:sp>
      <p:cxnSp>
        <p:nvCxnSpPr>
          <p:cNvPr id="5" name="Straight Connector 4">
            <a:extLst>
              <a:ext uri="{FF2B5EF4-FFF2-40B4-BE49-F238E27FC236}">
                <a16:creationId xmlns:a16="http://schemas.microsoft.com/office/drawing/2014/main" id="{A7882C82-BC6F-C650-AE0C-EB67973385E5}"/>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F91FFCC-E310-69F7-EF0E-AFC1C9E00ABC}"/>
              </a:ext>
            </a:extLst>
          </p:cNvPr>
          <p:cNvPicPr>
            <a:picLocks noChangeAspect="1"/>
          </p:cNvPicPr>
          <p:nvPr/>
        </p:nvPicPr>
        <p:blipFill>
          <a:blip r:embed="rId3"/>
          <a:stretch>
            <a:fillRect/>
          </a:stretch>
        </p:blipFill>
        <p:spPr>
          <a:xfrm>
            <a:off x="1393371" y="1656396"/>
            <a:ext cx="9337040" cy="4960303"/>
          </a:xfrm>
          <a:prstGeom prst="rect">
            <a:avLst/>
          </a:prstGeom>
        </p:spPr>
      </p:pic>
      <p:sp>
        <p:nvSpPr>
          <p:cNvPr id="3" name="Oval 2">
            <a:extLst>
              <a:ext uri="{FF2B5EF4-FFF2-40B4-BE49-F238E27FC236}">
                <a16:creationId xmlns:a16="http://schemas.microsoft.com/office/drawing/2014/main" id="{88B6D202-B563-27CF-4B53-DA3CD55ADF87}"/>
              </a:ext>
            </a:extLst>
          </p:cNvPr>
          <p:cNvSpPr/>
          <p:nvPr/>
        </p:nvSpPr>
        <p:spPr>
          <a:xfrm>
            <a:off x="1290320" y="3429635"/>
            <a:ext cx="1708331" cy="36576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287389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heel(1)">
                                      <p:cBhvr>
                                        <p:cTn id="18"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a:extLst>
            <a:ext uri="{FF2B5EF4-FFF2-40B4-BE49-F238E27FC236}">
              <a16:creationId xmlns:a16="http://schemas.microsoft.com/office/drawing/2014/main" id="{535928C0-C344-A093-8FFE-1E962CC79DF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BDD33C4-5663-4922-4C24-0C82E7E8C78B}"/>
              </a:ext>
            </a:extLst>
          </p:cNvPr>
          <p:cNvSpPr txBox="1">
            <a:spLocks/>
          </p:cNvSpPr>
          <p:nvPr/>
        </p:nvSpPr>
        <p:spPr>
          <a:xfrm>
            <a:off x="2460" y="1328"/>
            <a:ext cx="12189540" cy="1473510"/>
          </a:xfrm>
          <a:prstGeom prst="rect">
            <a:avLst/>
          </a:prstGeom>
          <a:solidFill>
            <a:srgbClr val="002060">
              <a:alpha val="75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CONFIRMATION OF FUND TRANSFER</a:t>
            </a:r>
          </a:p>
          <a:p>
            <a:pPr algn="ctr"/>
            <a:r>
              <a:rPr lang="en-PH" sz="4000" dirty="0">
                <a:solidFill>
                  <a:schemeClr val="bg1"/>
                </a:solidFill>
                <a:latin typeface="Baskerville Old Face" panose="02020602080505020303" pitchFamily="18" charset="0"/>
              </a:rPr>
              <a:t>(SCHOOL HEAD ACCOUNT)</a:t>
            </a:r>
          </a:p>
        </p:txBody>
      </p:sp>
      <p:cxnSp>
        <p:nvCxnSpPr>
          <p:cNvPr id="5" name="Straight Connector 4">
            <a:extLst>
              <a:ext uri="{FF2B5EF4-FFF2-40B4-BE49-F238E27FC236}">
                <a16:creationId xmlns:a16="http://schemas.microsoft.com/office/drawing/2014/main" id="{816742A4-8C37-5C40-6485-F22A8286D64E}"/>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84EF993-CB0D-4A4F-4BC6-709A4B1000A4}"/>
              </a:ext>
            </a:extLst>
          </p:cNvPr>
          <p:cNvPicPr>
            <a:picLocks noChangeAspect="1"/>
          </p:cNvPicPr>
          <p:nvPr/>
        </p:nvPicPr>
        <p:blipFill>
          <a:blip r:embed="rId3"/>
          <a:stretch>
            <a:fillRect/>
          </a:stretch>
        </p:blipFill>
        <p:spPr>
          <a:xfrm>
            <a:off x="1485900" y="1680865"/>
            <a:ext cx="9272587" cy="4926062"/>
          </a:xfrm>
          <a:prstGeom prst="rect">
            <a:avLst/>
          </a:prstGeom>
        </p:spPr>
      </p:pic>
      <p:sp>
        <p:nvSpPr>
          <p:cNvPr id="8" name="TextBox 7">
            <a:extLst>
              <a:ext uri="{FF2B5EF4-FFF2-40B4-BE49-F238E27FC236}">
                <a16:creationId xmlns:a16="http://schemas.microsoft.com/office/drawing/2014/main" id="{A55D7051-D4C9-5089-0356-AA52C65E75DD}"/>
              </a:ext>
            </a:extLst>
          </p:cNvPr>
          <p:cNvSpPr txBox="1"/>
          <p:nvPr/>
        </p:nvSpPr>
        <p:spPr>
          <a:xfrm>
            <a:off x="1609613" y="3488987"/>
            <a:ext cx="1629242" cy="215444"/>
          </a:xfrm>
          <a:prstGeom prst="rect">
            <a:avLst/>
          </a:prstGeom>
          <a:solidFill>
            <a:schemeClr val="bg1"/>
          </a:solidFill>
          <a:ln>
            <a:noFill/>
          </a:ln>
        </p:spPr>
        <p:txBody>
          <a:bodyPr wrap="square" rtlCol="0">
            <a:spAutoFit/>
          </a:bodyPr>
          <a:lstStyle/>
          <a:p>
            <a:r>
              <a:rPr lang="en-US" sz="800" dirty="0"/>
              <a:t>REGULAR MOOE - ELEMENTARY</a:t>
            </a:r>
            <a:endParaRPr lang="en-PH" sz="800" dirty="0"/>
          </a:p>
        </p:txBody>
      </p:sp>
      <p:sp>
        <p:nvSpPr>
          <p:cNvPr id="9" name="TextBox 8">
            <a:extLst>
              <a:ext uri="{FF2B5EF4-FFF2-40B4-BE49-F238E27FC236}">
                <a16:creationId xmlns:a16="http://schemas.microsoft.com/office/drawing/2014/main" id="{822160A6-AA3C-F514-437D-F5817B8B6E00}"/>
              </a:ext>
            </a:extLst>
          </p:cNvPr>
          <p:cNvSpPr txBox="1"/>
          <p:nvPr/>
        </p:nvSpPr>
        <p:spPr>
          <a:xfrm>
            <a:off x="3328560" y="3488850"/>
            <a:ext cx="1629242" cy="215444"/>
          </a:xfrm>
          <a:prstGeom prst="rect">
            <a:avLst/>
          </a:prstGeom>
          <a:solidFill>
            <a:schemeClr val="bg1"/>
          </a:solidFill>
          <a:ln>
            <a:noFill/>
          </a:ln>
        </p:spPr>
        <p:txBody>
          <a:bodyPr wrap="square" rtlCol="0">
            <a:spAutoFit/>
          </a:bodyPr>
          <a:lstStyle/>
          <a:p>
            <a:r>
              <a:rPr lang="en-US" sz="800" dirty="0"/>
              <a:t>2025</a:t>
            </a:r>
            <a:endParaRPr lang="en-PH" sz="800" dirty="0"/>
          </a:p>
        </p:txBody>
      </p:sp>
      <p:sp>
        <p:nvSpPr>
          <p:cNvPr id="10" name="TextBox 9">
            <a:extLst>
              <a:ext uri="{FF2B5EF4-FFF2-40B4-BE49-F238E27FC236}">
                <a16:creationId xmlns:a16="http://schemas.microsoft.com/office/drawing/2014/main" id="{7920A7E5-03D6-6BA4-CA39-54ED152645DC}"/>
              </a:ext>
            </a:extLst>
          </p:cNvPr>
          <p:cNvSpPr txBox="1"/>
          <p:nvPr/>
        </p:nvSpPr>
        <p:spPr>
          <a:xfrm>
            <a:off x="5995031" y="3516050"/>
            <a:ext cx="1629242" cy="215444"/>
          </a:xfrm>
          <a:prstGeom prst="rect">
            <a:avLst/>
          </a:prstGeom>
          <a:solidFill>
            <a:schemeClr val="bg1"/>
          </a:solidFill>
          <a:ln>
            <a:noFill/>
          </a:ln>
        </p:spPr>
        <p:txBody>
          <a:bodyPr wrap="square" rtlCol="0">
            <a:spAutoFit/>
          </a:bodyPr>
          <a:lstStyle/>
          <a:p>
            <a:r>
              <a:rPr lang="en-US" sz="800" dirty="0"/>
              <a:t>1234-5678-90</a:t>
            </a:r>
            <a:endParaRPr lang="en-PH" sz="800" dirty="0"/>
          </a:p>
        </p:txBody>
      </p:sp>
      <p:sp>
        <p:nvSpPr>
          <p:cNvPr id="11" name="TextBox 10">
            <a:extLst>
              <a:ext uri="{FF2B5EF4-FFF2-40B4-BE49-F238E27FC236}">
                <a16:creationId xmlns:a16="http://schemas.microsoft.com/office/drawing/2014/main" id="{021B340D-BE3F-1ECB-EB72-9B4F1EF887E1}"/>
              </a:ext>
            </a:extLst>
          </p:cNvPr>
          <p:cNvSpPr txBox="1"/>
          <p:nvPr/>
        </p:nvSpPr>
        <p:spPr>
          <a:xfrm>
            <a:off x="8087333" y="3514623"/>
            <a:ext cx="1629242" cy="215444"/>
          </a:xfrm>
          <a:prstGeom prst="rect">
            <a:avLst/>
          </a:prstGeom>
          <a:solidFill>
            <a:schemeClr val="bg1"/>
          </a:solidFill>
          <a:ln>
            <a:noFill/>
          </a:ln>
        </p:spPr>
        <p:txBody>
          <a:bodyPr wrap="square" rtlCol="0">
            <a:spAutoFit/>
          </a:bodyPr>
          <a:lstStyle/>
          <a:p>
            <a:r>
              <a:rPr lang="en-US" sz="800" dirty="0"/>
              <a:t>100,000</a:t>
            </a:r>
            <a:endParaRPr lang="en-PH" sz="800" dirty="0"/>
          </a:p>
        </p:txBody>
      </p:sp>
      <p:sp>
        <p:nvSpPr>
          <p:cNvPr id="12" name="TextBox 11">
            <a:extLst>
              <a:ext uri="{FF2B5EF4-FFF2-40B4-BE49-F238E27FC236}">
                <a16:creationId xmlns:a16="http://schemas.microsoft.com/office/drawing/2014/main" id="{9F423610-2F1B-0C6D-0C26-B6B4ADC0575E}"/>
              </a:ext>
            </a:extLst>
          </p:cNvPr>
          <p:cNvSpPr txBox="1"/>
          <p:nvPr/>
        </p:nvSpPr>
        <p:spPr>
          <a:xfrm>
            <a:off x="9957160" y="3534393"/>
            <a:ext cx="669536" cy="215444"/>
          </a:xfrm>
          <a:prstGeom prst="rect">
            <a:avLst/>
          </a:prstGeom>
          <a:solidFill>
            <a:schemeClr val="bg1"/>
          </a:solidFill>
          <a:ln>
            <a:noFill/>
          </a:ln>
        </p:spPr>
        <p:txBody>
          <a:bodyPr wrap="square" rtlCol="0">
            <a:spAutoFit/>
          </a:bodyPr>
          <a:lstStyle/>
          <a:p>
            <a:r>
              <a:rPr lang="en-US" sz="800" dirty="0"/>
              <a:t>2025-01-10</a:t>
            </a:r>
            <a:endParaRPr lang="en-PH" sz="800" dirty="0"/>
          </a:p>
        </p:txBody>
      </p:sp>
      <p:sp>
        <p:nvSpPr>
          <p:cNvPr id="2" name="Oval 1">
            <a:extLst>
              <a:ext uri="{FF2B5EF4-FFF2-40B4-BE49-F238E27FC236}">
                <a16:creationId xmlns:a16="http://schemas.microsoft.com/office/drawing/2014/main" id="{5746E7A2-47A8-0193-CD6D-AEB05AAACAA3}"/>
              </a:ext>
            </a:extLst>
          </p:cNvPr>
          <p:cNvSpPr/>
          <p:nvPr/>
        </p:nvSpPr>
        <p:spPr>
          <a:xfrm>
            <a:off x="1290320" y="3333136"/>
            <a:ext cx="9672648" cy="550604"/>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202270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heel(1)">
                                      <p:cBhvr>
                                        <p:cTn id="33"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2" grpId="0" animBg="1"/>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a:extLst>
            <a:ext uri="{FF2B5EF4-FFF2-40B4-BE49-F238E27FC236}">
              <a16:creationId xmlns:a16="http://schemas.microsoft.com/office/drawing/2014/main" id="{B4193161-317E-61FF-49FC-183C41974FF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47789EE-B2AC-08DF-48D4-9E0DC66183D9}"/>
              </a:ext>
            </a:extLst>
          </p:cNvPr>
          <p:cNvSpPr txBox="1">
            <a:spLocks/>
          </p:cNvSpPr>
          <p:nvPr/>
        </p:nvSpPr>
        <p:spPr>
          <a:xfrm>
            <a:off x="2460" y="1328"/>
            <a:ext cx="12189540" cy="1473510"/>
          </a:xfrm>
          <a:prstGeom prst="rect">
            <a:avLst/>
          </a:prstGeom>
          <a:solidFill>
            <a:srgbClr val="002060">
              <a:alpha val="75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CONFIRMATION OF FUND TRANSFER</a:t>
            </a:r>
          </a:p>
          <a:p>
            <a:pPr algn="ctr"/>
            <a:r>
              <a:rPr lang="en-PH" sz="4000" dirty="0">
                <a:solidFill>
                  <a:schemeClr val="bg1"/>
                </a:solidFill>
                <a:latin typeface="Baskerville Old Face" panose="02020602080505020303" pitchFamily="18" charset="0"/>
              </a:rPr>
              <a:t>(SCHOOL HEAD ACCOUNT)</a:t>
            </a:r>
          </a:p>
        </p:txBody>
      </p:sp>
      <p:cxnSp>
        <p:nvCxnSpPr>
          <p:cNvPr id="5" name="Straight Connector 4">
            <a:extLst>
              <a:ext uri="{FF2B5EF4-FFF2-40B4-BE49-F238E27FC236}">
                <a16:creationId xmlns:a16="http://schemas.microsoft.com/office/drawing/2014/main" id="{DC9C398C-09E5-BCF2-CCD1-1D2F4307E591}"/>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2">
            <a:extLst>
              <a:ext uri="{FF2B5EF4-FFF2-40B4-BE49-F238E27FC236}">
                <a16:creationId xmlns:a16="http://schemas.microsoft.com/office/drawing/2014/main" id="{C7486628-42E0-14BC-2C96-6179DCFC4D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625" b="7262"/>
          <a:stretch/>
        </p:blipFill>
        <p:spPr bwMode="auto">
          <a:xfrm>
            <a:off x="786997" y="1733851"/>
            <a:ext cx="10608589" cy="4897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D4A5C536-6D65-935B-5ED9-4F65A8BA2F5A}"/>
              </a:ext>
            </a:extLst>
          </p:cNvPr>
          <p:cNvSpPr/>
          <p:nvPr/>
        </p:nvSpPr>
        <p:spPr>
          <a:xfrm>
            <a:off x="3736258" y="2536723"/>
            <a:ext cx="1612490" cy="2064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3" name="Rectangle 12">
            <a:extLst>
              <a:ext uri="{FF2B5EF4-FFF2-40B4-BE49-F238E27FC236}">
                <a16:creationId xmlns:a16="http://schemas.microsoft.com/office/drawing/2014/main" id="{828B0B8B-2C5C-C553-3D8D-19909E81D386}"/>
              </a:ext>
            </a:extLst>
          </p:cNvPr>
          <p:cNvSpPr/>
          <p:nvPr/>
        </p:nvSpPr>
        <p:spPr>
          <a:xfrm>
            <a:off x="3731341" y="3033252"/>
            <a:ext cx="1612490" cy="2064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4" name="Rectangle 13">
            <a:extLst>
              <a:ext uri="{FF2B5EF4-FFF2-40B4-BE49-F238E27FC236}">
                <a16:creationId xmlns:a16="http://schemas.microsoft.com/office/drawing/2014/main" id="{0BEAB256-59B5-C665-E888-BAC67B30D12E}"/>
              </a:ext>
            </a:extLst>
          </p:cNvPr>
          <p:cNvSpPr/>
          <p:nvPr/>
        </p:nvSpPr>
        <p:spPr>
          <a:xfrm>
            <a:off x="3726424" y="3569109"/>
            <a:ext cx="3441292" cy="2064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5" name="Rectangle 14">
            <a:extLst>
              <a:ext uri="{FF2B5EF4-FFF2-40B4-BE49-F238E27FC236}">
                <a16:creationId xmlns:a16="http://schemas.microsoft.com/office/drawing/2014/main" id="{534CA1D9-4A82-37B3-5B87-DF34DD71A12D}"/>
              </a:ext>
            </a:extLst>
          </p:cNvPr>
          <p:cNvSpPr/>
          <p:nvPr/>
        </p:nvSpPr>
        <p:spPr>
          <a:xfrm>
            <a:off x="3741176" y="4085301"/>
            <a:ext cx="3441292" cy="2064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6" name="Rectangle 15">
            <a:extLst>
              <a:ext uri="{FF2B5EF4-FFF2-40B4-BE49-F238E27FC236}">
                <a16:creationId xmlns:a16="http://schemas.microsoft.com/office/drawing/2014/main" id="{6D25D675-E65D-E1E4-2645-4059E48681BE}"/>
              </a:ext>
            </a:extLst>
          </p:cNvPr>
          <p:cNvSpPr/>
          <p:nvPr/>
        </p:nvSpPr>
        <p:spPr>
          <a:xfrm>
            <a:off x="3755928" y="4601494"/>
            <a:ext cx="3441292" cy="2064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7" name="Rectangle 16">
            <a:extLst>
              <a:ext uri="{FF2B5EF4-FFF2-40B4-BE49-F238E27FC236}">
                <a16:creationId xmlns:a16="http://schemas.microsoft.com/office/drawing/2014/main" id="{27B020CB-DF9A-BE6E-EB2F-E7F32980168A}"/>
              </a:ext>
            </a:extLst>
          </p:cNvPr>
          <p:cNvSpPr/>
          <p:nvPr/>
        </p:nvSpPr>
        <p:spPr>
          <a:xfrm>
            <a:off x="3770680" y="5137351"/>
            <a:ext cx="3441292" cy="2064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8" name="Rectangle 17">
            <a:extLst>
              <a:ext uri="{FF2B5EF4-FFF2-40B4-BE49-F238E27FC236}">
                <a16:creationId xmlns:a16="http://schemas.microsoft.com/office/drawing/2014/main" id="{A682D958-811B-4590-93A5-F1B785AF7B8C}"/>
              </a:ext>
            </a:extLst>
          </p:cNvPr>
          <p:cNvSpPr/>
          <p:nvPr/>
        </p:nvSpPr>
        <p:spPr>
          <a:xfrm>
            <a:off x="3765768" y="5663376"/>
            <a:ext cx="3441292" cy="2064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9" name="TextBox 18">
            <a:extLst>
              <a:ext uri="{FF2B5EF4-FFF2-40B4-BE49-F238E27FC236}">
                <a16:creationId xmlns:a16="http://schemas.microsoft.com/office/drawing/2014/main" id="{1BC99AE6-C7AD-FDA3-CF2D-26DD2D603DA4}"/>
              </a:ext>
            </a:extLst>
          </p:cNvPr>
          <p:cNvSpPr txBox="1"/>
          <p:nvPr/>
        </p:nvSpPr>
        <p:spPr>
          <a:xfrm>
            <a:off x="3710274" y="2488556"/>
            <a:ext cx="3652654" cy="246221"/>
          </a:xfrm>
          <a:prstGeom prst="rect">
            <a:avLst/>
          </a:prstGeom>
          <a:solidFill>
            <a:schemeClr val="bg1"/>
          </a:solidFill>
          <a:ln>
            <a:noFill/>
          </a:ln>
        </p:spPr>
        <p:txBody>
          <a:bodyPr wrap="square" rtlCol="0">
            <a:spAutoFit/>
          </a:bodyPr>
          <a:lstStyle/>
          <a:p>
            <a:r>
              <a:rPr lang="en-US" sz="1000" dirty="0">
                <a:solidFill>
                  <a:srgbClr val="FF0000"/>
                </a:solidFill>
              </a:rPr>
              <a:t>REGULAR MOOE - ELEMENTARY</a:t>
            </a:r>
            <a:endParaRPr lang="en-PH" sz="1000" dirty="0">
              <a:solidFill>
                <a:srgbClr val="FF0000"/>
              </a:solidFill>
            </a:endParaRPr>
          </a:p>
        </p:txBody>
      </p:sp>
      <p:sp>
        <p:nvSpPr>
          <p:cNvPr id="20" name="TextBox 19">
            <a:extLst>
              <a:ext uri="{FF2B5EF4-FFF2-40B4-BE49-F238E27FC236}">
                <a16:creationId xmlns:a16="http://schemas.microsoft.com/office/drawing/2014/main" id="{EC9894EC-C4D0-821A-BC6B-1E3DDC6F7688}"/>
              </a:ext>
            </a:extLst>
          </p:cNvPr>
          <p:cNvSpPr txBox="1"/>
          <p:nvPr/>
        </p:nvSpPr>
        <p:spPr>
          <a:xfrm>
            <a:off x="3705362" y="3014580"/>
            <a:ext cx="3652654" cy="246221"/>
          </a:xfrm>
          <a:prstGeom prst="rect">
            <a:avLst/>
          </a:prstGeom>
          <a:solidFill>
            <a:schemeClr val="bg1"/>
          </a:solidFill>
          <a:ln>
            <a:noFill/>
          </a:ln>
        </p:spPr>
        <p:txBody>
          <a:bodyPr wrap="square" rtlCol="0">
            <a:spAutoFit/>
          </a:bodyPr>
          <a:lstStyle/>
          <a:p>
            <a:r>
              <a:rPr lang="en-US" sz="1000" dirty="0">
                <a:solidFill>
                  <a:srgbClr val="FF0000"/>
                </a:solidFill>
              </a:rPr>
              <a:t>100000</a:t>
            </a:r>
            <a:endParaRPr lang="en-PH" sz="1000" dirty="0">
              <a:solidFill>
                <a:srgbClr val="FF0000"/>
              </a:solidFill>
            </a:endParaRPr>
          </a:p>
        </p:txBody>
      </p:sp>
      <p:sp>
        <p:nvSpPr>
          <p:cNvPr id="21" name="TextBox 20">
            <a:extLst>
              <a:ext uri="{FF2B5EF4-FFF2-40B4-BE49-F238E27FC236}">
                <a16:creationId xmlns:a16="http://schemas.microsoft.com/office/drawing/2014/main" id="{993AB6F4-B40D-C4CB-3EB3-AF366ECB9688}"/>
              </a:ext>
            </a:extLst>
          </p:cNvPr>
          <p:cNvSpPr txBox="1"/>
          <p:nvPr/>
        </p:nvSpPr>
        <p:spPr>
          <a:xfrm>
            <a:off x="3692135" y="3538774"/>
            <a:ext cx="3564990" cy="246221"/>
          </a:xfrm>
          <a:prstGeom prst="rect">
            <a:avLst/>
          </a:prstGeom>
          <a:solidFill>
            <a:schemeClr val="bg1"/>
          </a:solidFill>
          <a:ln>
            <a:noFill/>
          </a:ln>
        </p:spPr>
        <p:txBody>
          <a:bodyPr wrap="square" rtlCol="0">
            <a:spAutoFit/>
          </a:bodyPr>
          <a:lstStyle/>
          <a:p>
            <a:r>
              <a:rPr lang="en-US" sz="1000" dirty="0">
                <a:solidFill>
                  <a:srgbClr val="FF0000"/>
                </a:solidFill>
              </a:rPr>
              <a:t>LAND BANK OF THE PHILIPPINES:1234-5678-900</a:t>
            </a:r>
            <a:endParaRPr lang="en-PH" sz="1000" dirty="0">
              <a:solidFill>
                <a:srgbClr val="FF0000"/>
              </a:solidFill>
            </a:endParaRPr>
          </a:p>
        </p:txBody>
      </p:sp>
      <p:sp>
        <p:nvSpPr>
          <p:cNvPr id="22" name="TextBox 21">
            <a:extLst>
              <a:ext uri="{FF2B5EF4-FFF2-40B4-BE49-F238E27FC236}">
                <a16:creationId xmlns:a16="http://schemas.microsoft.com/office/drawing/2014/main" id="{E9D00EA5-3BDE-0C16-0179-A42CBF4CDDB2}"/>
              </a:ext>
            </a:extLst>
          </p:cNvPr>
          <p:cNvSpPr txBox="1"/>
          <p:nvPr/>
        </p:nvSpPr>
        <p:spPr>
          <a:xfrm>
            <a:off x="3706884" y="4074634"/>
            <a:ext cx="3564990" cy="246221"/>
          </a:xfrm>
          <a:prstGeom prst="rect">
            <a:avLst/>
          </a:prstGeom>
          <a:solidFill>
            <a:schemeClr val="bg1"/>
          </a:solidFill>
          <a:ln>
            <a:noFill/>
          </a:ln>
        </p:spPr>
        <p:txBody>
          <a:bodyPr wrap="square" rtlCol="0">
            <a:spAutoFit/>
          </a:bodyPr>
          <a:lstStyle/>
          <a:p>
            <a:r>
              <a:rPr lang="en-US" sz="1000" dirty="0">
                <a:solidFill>
                  <a:srgbClr val="FF0000"/>
                </a:solidFill>
              </a:rPr>
              <a:t>BANK DEPOSIT</a:t>
            </a:r>
            <a:endParaRPr lang="en-PH" sz="1000" dirty="0">
              <a:solidFill>
                <a:srgbClr val="FF0000"/>
              </a:solidFill>
            </a:endParaRPr>
          </a:p>
        </p:txBody>
      </p:sp>
      <p:sp>
        <p:nvSpPr>
          <p:cNvPr id="23" name="TextBox 22">
            <a:extLst>
              <a:ext uri="{FF2B5EF4-FFF2-40B4-BE49-F238E27FC236}">
                <a16:creationId xmlns:a16="http://schemas.microsoft.com/office/drawing/2014/main" id="{12022452-DB01-2BD4-9B59-57F29603B62F}"/>
              </a:ext>
            </a:extLst>
          </p:cNvPr>
          <p:cNvSpPr txBox="1"/>
          <p:nvPr/>
        </p:nvSpPr>
        <p:spPr>
          <a:xfrm>
            <a:off x="3721633" y="4610494"/>
            <a:ext cx="3564990" cy="246221"/>
          </a:xfrm>
          <a:prstGeom prst="rect">
            <a:avLst/>
          </a:prstGeom>
          <a:solidFill>
            <a:schemeClr val="bg1"/>
          </a:solidFill>
          <a:ln>
            <a:noFill/>
          </a:ln>
        </p:spPr>
        <p:txBody>
          <a:bodyPr wrap="square" rtlCol="0">
            <a:spAutoFit/>
          </a:bodyPr>
          <a:lstStyle/>
          <a:p>
            <a:r>
              <a:rPr lang="en-US" sz="1000" dirty="0">
                <a:solidFill>
                  <a:srgbClr val="FF0000"/>
                </a:solidFill>
              </a:rPr>
              <a:t>MAY F. DOLOR</a:t>
            </a:r>
            <a:endParaRPr lang="en-PH" sz="1000" dirty="0">
              <a:solidFill>
                <a:srgbClr val="FF0000"/>
              </a:solidFill>
            </a:endParaRPr>
          </a:p>
        </p:txBody>
      </p:sp>
      <p:sp>
        <p:nvSpPr>
          <p:cNvPr id="24" name="TextBox 23">
            <a:extLst>
              <a:ext uri="{FF2B5EF4-FFF2-40B4-BE49-F238E27FC236}">
                <a16:creationId xmlns:a16="http://schemas.microsoft.com/office/drawing/2014/main" id="{BDAEC435-4DCC-B28C-FC9A-B60E3758DC00}"/>
              </a:ext>
            </a:extLst>
          </p:cNvPr>
          <p:cNvSpPr txBox="1"/>
          <p:nvPr/>
        </p:nvSpPr>
        <p:spPr>
          <a:xfrm>
            <a:off x="3736382" y="5146354"/>
            <a:ext cx="3564990" cy="246221"/>
          </a:xfrm>
          <a:prstGeom prst="rect">
            <a:avLst/>
          </a:prstGeom>
          <a:solidFill>
            <a:schemeClr val="bg1"/>
          </a:solidFill>
          <a:ln>
            <a:noFill/>
          </a:ln>
        </p:spPr>
        <p:txBody>
          <a:bodyPr wrap="square" rtlCol="0">
            <a:spAutoFit/>
          </a:bodyPr>
          <a:lstStyle/>
          <a:p>
            <a:r>
              <a:rPr lang="en-US" sz="1000" dirty="0">
                <a:solidFill>
                  <a:srgbClr val="FF0000"/>
                </a:solidFill>
              </a:rPr>
              <a:t>09123456789</a:t>
            </a:r>
            <a:endParaRPr lang="en-PH" sz="1000" dirty="0">
              <a:solidFill>
                <a:srgbClr val="FF0000"/>
              </a:solidFill>
            </a:endParaRPr>
          </a:p>
        </p:txBody>
      </p:sp>
      <p:sp>
        <p:nvSpPr>
          <p:cNvPr id="25" name="TextBox 24">
            <a:extLst>
              <a:ext uri="{FF2B5EF4-FFF2-40B4-BE49-F238E27FC236}">
                <a16:creationId xmlns:a16="http://schemas.microsoft.com/office/drawing/2014/main" id="{F31429F6-1715-B375-B3D5-0A60F8D2BE3D}"/>
              </a:ext>
            </a:extLst>
          </p:cNvPr>
          <p:cNvSpPr txBox="1"/>
          <p:nvPr/>
        </p:nvSpPr>
        <p:spPr>
          <a:xfrm>
            <a:off x="3731464" y="5642885"/>
            <a:ext cx="1174836" cy="246221"/>
          </a:xfrm>
          <a:prstGeom prst="rect">
            <a:avLst/>
          </a:prstGeom>
          <a:solidFill>
            <a:schemeClr val="bg1"/>
          </a:solidFill>
          <a:ln>
            <a:noFill/>
          </a:ln>
        </p:spPr>
        <p:txBody>
          <a:bodyPr wrap="square" rtlCol="0">
            <a:spAutoFit/>
          </a:bodyPr>
          <a:lstStyle/>
          <a:p>
            <a:r>
              <a:rPr lang="en-US" sz="1000" dirty="0">
                <a:solidFill>
                  <a:srgbClr val="FF0000"/>
                </a:solidFill>
              </a:rPr>
              <a:t>JANUARY 24, 2025</a:t>
            </a:r>
            <a:endParaRPr lang="en-PH" sz="1000" dirty="0">
              <a:solidFill>
                <a:srgbClr val="FF0000"/>
              </a:solidFill>
            </a:endParaRPr>
          </a:p>
        </p:txBody>
      </p:sp>
      <p:sp>
        <p:nvSpPr>
          <p:cNvPr id="26" name="TextBox 25">
            <a:extLst>
              <a:ext uri="{FF2B5EF4-FFF2-40B4-BE49-F238E27FC236}">
                <a16:creationId xmlns:a16="http://schemas.microsoft.com/office/drawing/2014/main" id="{4B445AD1-D55E-5217-E5A9-9D051B1EA920}"/>
              </a:ext>
            </a:extLst>
          </p:cNvPr>
          <p:cNvSpPr txBox="1"/>
          <p:nvPr/>
        </p:nvSpPr>
        <p:spPr>
          <a:xfrm>
            <a:off x="5093233" y="5480647"/>
            <a:ext cx="3323183" cy="553998"/>
          </a:xfrm>
          <a:prstGeom prst="rect">
            <a:avLst/>
          </a:prstGeom>
          <a:solidFill>
            <a:schemeClr val="bg1"/>
          </a:solidFill>
          <a:ln>
            <a:noFill/>
          </a:ln>
        </p:spPr>
        <p:txBody>
          <a:bodyPr wrap="square" rtlCol="0">
            <a:spAutoFit/>
          </a:bodyPr>
          <a:lstStyle/>
          <a:p>
            <a:r>
              <a:rPr lang="en-US" sz="1000" dirty="0">
                <a:solidFill>
                  <a:srgbClr val="FF0000"/>
                </a:solidFill>
              </a:rPr>
              <a:t>NOTE: The confirmation date refers to the day the funds were deposited. It is advisable to verify this information through Snapshot or </a:t>
            </a:r>
            <a:r>
              <a:rPr lang="en-US" sz="1000" dirty="0" err="1">
                <a:solidFill>
                  <a:srgbClr val="FF0000"/>
                </a:solidFill>
              </a:rPr>
              <a:t>WeAccess</a:t>
            </a:r>
            <a:r>
              <a:rPr lang="en-US" sz="1000" dirty="0">
                <a:solidFill>
                  <a:srgbClr val="FF0000"/>
                </a:solidFill>
              </a:rPr>
              <a:t>.</a:t>
            </a:r>
            <a:endParaRPr lang="en-PH" sz="1000" dirty="0">
              <a:solidFill>
                <a:srgbClr val="FF0000"/>
              </a:solidFill>
            </a:endParaRPr>
          </a:p>
        </p:txBody>
      </p:sp>
      <p:sp>
        <p:nvSpPr>
          <p:cNvPr id="27" name="TextBox 26">
            <a:extLst>
              <a:ext uri="{FF2B5EF4-FFF2-40B4-BE49-F238E27FC236}">
                <a16:creationId xmlns:a16="http://schemas.microsoft.com/office/drawing/2014/main" id="{EA4FD530-F0FC-C40C-4D7A-F0A86D24D3AC}"/>
              </a:ext>
            </a:extLst>
          </p:cNvPr>
          <p:cNvSpPr txBox="1"/>
          <p:nvPr/>
        </p:nvSpPr>
        <p:spPr>
          <a:xfrm>
            <a:off x="3756047" y="6178745"/>
            <a:ext cx="2231801" cy="246221"/>
          </a:xfrm>
          <a:prstGeom prst="rect">
            <a:avLst/>
          </a:prstGeom>
          <a:solidFill>
            <a:schemeClr val="bg1"/>
          </a:solidFill>
          <a:ln>
            <a:noFill/>
          </a:ln>
        </p:spPr>
        <p:txBody>
          <a:bodyPr wrap="square" rtlCol="0">
            <a:spAutoFit/>
          </a:bodyPr>
          <a:lstStyle/>
          <a:p>
            <a:r>
              <a:rPr lang="en-US" sz="1000" dirty="0">
                <a:solidFill>
                  <a:srgbClr val="FF0000"/>
                </a:solidFill>
              </a:rPr>
              <a:t>N/A</a:t>
            </a:r>
            <a:endParaRPr lang="en-PH" sz="1000" dirty="0">
              <a:solidFill>
                <a:srgbClr val="FF0000"/>
              </a:solidFill>
            </a:endParaRPr>
          </a:p>
        </p:txBody>
      </p:sp>
    </p:spTree>
    <p:extLst>
      <p:ext uri="{BB962C8B-B14F-4D97-AF65-F5344CB8AC3E}">
        <p14:creationId xmlns:p14="http://schemas.microsoft.com/office/powerpoint/2010/main" val="425666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randombar(horizont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randombar(horizontal)">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randombar(horizontal)">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randombar(horizontal)">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randombar(horizontal)">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randombar(horizontal)">
                                      <p:cBhvr>
                                        <p:cTn id="64" dur="500"/>
                                        <p:tgtEl>
                                          <p:spTgt spid="24"/>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randombar(horizontal)">
                                      <p:cBhvr>
                                        <p:cTn id="69" dur="500"/>
                                        <p:tgtEl>
                                          <p:spTgt spid="25"/>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grpId="0" nodeType="click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randombar(horizontal)">
                                      <p:cBhvr>
                                        <p:cTn id="74" dur="500"/>
                                        <p:tgtEl>
                                          <p:spTgt spid="26"/>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randombar(horizontal)">
                                      <p:cBhvr>
                                        <p:cTn id="7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a:extLst>
            <a:ext uri="{FF2B5EF4-FFF2-40B4-BE49-F238E27FC236}">
              <a16:creationId xmlns:a16="http://schemas.microsoft.com/office/drawing/2014/main" id="{9481F0AA-71BF-D9E4-4771-40CA2FD5EEA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A5E6A27-F72C-A93D-BB90-E68D1593A0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500" b="7083"/>
          <a:stretch/>
        </p:blipFill>
        <p:spPr bwMode="auto">
          <a:xfrm>
            <a:off x="678434" y="1712468"/>
            <a:ext cx="10956761" cy="4953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C4649CD8-1A37-5AD1-BA77-7A8A065DC205}"/>
              </a:ext>
            </a:extLst>
          </p:cNvPr>
          <p:cNvSpPr txBox="1">
            <a:spLocks/>
          </p:cNvSpPr>
          <p:nvPr/>
        </p:nvSpPr>
        <p:spPr>
          <a:xfrm>
            <a:off x="2460" y="1328"/>
            <a:ext cx="12189540" cy="1473510"/>
          </a:xfrm>
          <a:prstGeom prst="rect">
            <a:avLst/>
          </a:prstGeom>
          <a:solidFill>
            <a:srgbClr val="002060">
              <a:alpha val="75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CONFIRMATION OF FUND TRANSFER</a:t>
            </a:r>
          </a:p>
          <a:p>
            <a:pPr algn="ctr"/>
            <a:r>
              <a:rPr lang="en-PH" sz="4000" dirty="0">
                <a:solidFill>
                  <a:schemeClr val="bg1"/>
                </a:solidFill>
                <a:latin typeface="Baskerville Old Face" panose="02020602080505020303" pitchFamily="18" charset="0"/>
              </a:rPr>
              <a:t>(SCHOOL HEAD ACCOUNT)</a:t>
            </a:r>
          </a:p>
        </p:txBody>
      </p:sp>
      <p:cxnSp>
        <p:nvCxnSpPr>
          <p:cNvPr id="5" name="Straight Connector 4">
            <a:extLst>
              <a:ext uri="{FF2B5EF4-FFF2-40B4-BE49-F238E27FC236}">
                <a16:creationId xmlns:a16="http://schemas.microsoft.com/office/drawing/2014/main" id="{5A47D502-A16F-94F4-3AE6-909D228B97C8}"/>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7434870B-642A-237C-95F3-48DB5E1336DA}"/>
              </a:ext>
            </a:extLst>
          </p:cNvPr>
          <p:cNvSpPr/>
          <p:nvPr/>
        </p:nvSpPr>
        <p:spPr>
          <a:xfrm>
            <a:off x="3677266" y="2536723"/>
            <a:ext cx="1612490" cy="2064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3" name="Rectangle 12">
            <a:extLst>
              <a:ext uri="{FF2B5EF4-FFF2-40B4-BE49-F238E27FC236}">
                <a16:creationId xmlns:a16="http://schemas.microsoft.com/office/drawing/2014/main" id="{8E8C2A99-B189-26E2-CC8C-5354500BD736}"/>
              </a:ext>
            </a:extLst>
          </p:cNvPr>
          <p:cNvSpPr/>
          <p:nvPr/>
        </p:nvSpPr>
        <p:spPr>
          <a:xfrm>
            <a:off x="3731341" y="3111908"/>
            <a:ext cx="1612490" cy="2064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4" name="Rectangle 13">
            <a:extLst>
              <a:ext uri="{FF2B5EF4-FFF2-40B4-BE49-F238E27FC236}">
                <a16:creationId xmlns:a16="http://schemas.microsoft.com/office/drawing/2014/main" id="{6BCD9217-047E-1A0B-1572-DD0D4EBED0BD}"/>
              </a:ext>
            </a:extLst>
          </p:cNvPr>
          <p:cNvSpPr/>
          <p:nvPr/>
        </p:nvSpPr>
        <p:spPr>
          <a:xfrm>
            <a:off x="3726424" y="3637933"/>
            <a:ext cx="3441292" cy="2064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5" name="Rectangle 14">
            <a:extLst>
              <a:ext uri="{FF2B5EF4-FFF2-40B4-BE49-F238E27FC236}">
                <a16:creationId xmlns:a16="http://schemas.microsoft.com/office/drawing/2014/main" id="{01E6F1C2-0D66-F442-4E23-9C93FA5F8E9B}"/>
              </a:ext>
            </a:extLst>
          </p:cNvPr>
          <p:cNvSpPr/>
          <p:nvPr/>
        </p:nvSpPr>
        <p:spPr>
          <a:xfrm>
            <a:off x="3741176" y="4183625"/>
            <a:ext cx="3441292" cy="2064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6" name="Rectangle 15">
            <a:extLst>
              <a:ext uri="{FF2B5EF4-FFF2-40B4-BE49-F238E27FC236}">
                <a16:creationId xmlns:a16="http://schemas.microsoft.com/office/drawing/2014/main" id="{F386170F-9B48-3972-DB0B-DF48E02F3FC5}"/>
              </a:ext>
            </a:extLst>
          </p:cNvPr>
          <p:cNvSpPr/>
          <p:nvPr/>
        </p:nvSpPr>
        <p:spPr>
          <a:xfrm>
            <a:off x="3716600" y="4719485"/>
            <a:ext cx="3441292" cy="2064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7" name="Rectangle 16">
            <a:extLst>
              <a:ext uri="{FF2B5EF4-FFF2-40B4-BE49-F238E27FC236}">
                <a16:creationId xmlns:a16="http://schemas.microsoft.com/office/drawing/2014/main" id="{3A3CCC11-5BB9-85D2-51E1-190A08BB6A1E}"/>
              </a:ext>
            </a:extLst>
          </p:cNvPr>
          <p:cNvSpPr/>
          <p:nvPr/>
        </p:nvSpPr>
        <p:spPr>
          <a:xfrm>
            <a:off x="3721520" y="5324165"/>
            <a:ext cx="3441292" cy="2064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7" name="Rectangle 6">
            <a:extLst>
              <a:ext uri="{FF2B5EF4-FFF2-40B4-BE49-F238E27FC236}">
                <a16:creationId xmlns:a16="http://schemas.microsoft.com/office/drawing/2014/main" id="{AC4ED010-F28C-841A-01C9-3E2B065317A3}"/>
              </a:ext>
            </a:extLst>
          </p:cNvPr>
          <p:cNvSpPr/>
          <p:nvPr/>
        </p:nvSpPr>
        <p:spPr>
          <a:xfrm>
            <a:off x="3765768" y="2000865"/>
            <a:ext cx="3293792" cy="2269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8" name="Rectangle 7">
            <a:extLst>
              <a:ext uri="{FF2B5EF4-FFF2-40B4-BE49-F238E27FC236}">
                <a16:creationId xmlns:a16="http://schemas.microsoft.com/office/drawing/2014/main" id="{F9A3C476-46DE-AD94-42E6-A0D6A7A3A260}"/>
              </a:ext>
            </a:extLst>
          </p:cNvPr>
          <p:cNvSpPr/>
          <p:nvPr/>
        </p:nvSpPr>
        <p:spPr>
          <a:xfrm>
            <a:off x="3736264" y="4739148"/>
            <a:ext cx="3441292" cy="2064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0" name="Oval 9">
            <a:extLst>
              <a:ext uri="{FF2B5EF4-FFF2-40B4-BE49-F238E27FC236}">
                <a16:creationId xmlns:a16="http://schemas.microsoft.com/office/drawing/2014/main" id="{8AFACDBA-0DA8-5F02-2045-1A9BA4B2E2EE}"/>
              </a:ext>
            </a:extLst>
          </p:cNvPr>
          <p:cNvSpPr/>
          <p:nvPr/>
        </p:nvSpPr>
        <p:spPr>
          <a:xfrm>
            <a:off x="4053190" y="5936868"/>
            <a:ext cx="1708331" cy="36576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314443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heel(1)">
                                      <p:cBhvr>
                                        <p:cTn id="4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3" grpId="0" animBg="1"/>
      <p:bldP spid="14" grpId="0" animBg="1"/>
      <p:bldP spid="15" grpId="0" animBg="1"/>
      <p:bldP spid="16" grpId="0" animBg="1"/>
      <p:bldP spid="17" grpId="0" animBg="1"/>
      <p:bldP spid="7" grpId="0" animBg="1"/>
      <p:bldP spid="8" grpId="0" animBg="1"/>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a:extLst>
            <a:ext uri="{FF2B5EF4-FFF2-40B4-BE49-F238E27FC236}">
              <a16:creationId xmlns:a16="http://schemas.microsoft.com/office/drawing/2014/main" id="{5321F7D5-9740-F744-4D72-24F7F1B40A3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365C4EB-8B93-E3E1-8689-04164DF5BC0A}"/>
              </a:ext>
            </a:extLst>
          </p:cNvPr>
          <p:cNvSpPr txBox="1">
            <a:spLocks/>
          </p:cNvSpPr>
          <p:nvPr/>
        </p:nvSpPr>
        <p:spPr>
          <a:xfrm>
            <a:off x="2460" y="1328"/>
            <a:ext cx="12189540" cy="1473510"/>
          </a:xfrm>
          <a:prstGeom prst="rect">
            <a:avLst/>
          </a:prstGeom>
          <a:solidFill>
            <a:srgbClr val="002060">
              <a:alpha val="75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CONFIRMATION OF FUND TRANSFER</a:t>
            </a:r>
          </a:p>
          <a:p>
            <a:pPr algn="ctr"/>
            <a:r>
              <a:rPr lang="en-PH" sz="4000" dirty="0">
                <a:solidFill>
                  <a:schemeClr val="bg1"/>
                </a:solidFill>
                <a:latin typeface="Baskerville Old Face" panose="02020602080505020303" pitchFamily="18" charset="0"/>
              </a:rPr>
              <a:t>(SCHOOL HEAD ACCOUNT)</a:t>
            </a:r>
          </a:p>
        </p:txBody>
      </p:sp>
      <p:cxnSp>
        <p:nvCxnSpPr>
          <p:cNvPr id="5" name="Straight Connector 4">
            <a:extLst>
              <a:ext uri="{FF2B5EF4-FFF2-40B4-BE49-F238E27FC236}">
                <a16:creationId xmlns:a16="http://schemas.microsoft.com/office/drawing/2014/main" id="{83ADC6B4-66C5-8146-F2D7-4805A8772D45}"/>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06ECAE9E-72B4-BA0B-6AC5-06919CC9C1B4}"/>
              </a:ext>
            </a:extLst>
          </p:cNvPr>
          <p:cNvPicPr>
            <a:picLocks noChangeAspect="1"/>
          </p:cNvPicPr>
          <p:nvPr/>
        </p:nvPicPr>
        <p:blipFill>
          <a:blip r:embed="rId3"/>
          <a:stretch>
            <a:fillRect/>
          </a:stretch>
        </p:blipFill>
        <p:spPr>
          <a:xfrm>
            <a:off x="1150380" y="1711634"/>
            <a:ext cx="9848692" cy="4930063"/>
          </a:xfrm>
          <a:prstGeom prst="rect">
            <a:avLst/>
          </a:prstGeom>
        </p:spPr>
      </p:pic>
    </p:spTree>
    <p:extLst>
      <p:ext uri="{BB962C8B-B14F-4D97-AF65-F5344CB8AC3E}">
        <p14:creationId xmlns:p14="http://schemas.microsoft.com/office/powerpoint/2010/main" val="101398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42DACD05-1FDC-714E-847D-F03303732DEB}"/>
              </a:ext>
            </a:extLst>
          </p:cNvPr>
          <p:cNvSpPr txBox="1">
            <a:spLocks/>
          </p:cNvSpPr>
          <p:nvPr/>
        </p:nvSpPr>
        <p:spPr>
          <a:xfrm>
            <a:off x="0" y="2220686"/>
            <a:ext cx="12192000" cy="2253341"/>
          </a:xfrm>
          <a:prstGeom prst="rect">
            <a:avLst/>
          </a:prstGeom>
          <a:solidFill>
            <a:srgbClr val="002060">
              <a:alpha val="40000"/>
            </a:srgb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400" indent="0" algn="ctr">
              <a:buFont typeface="Arial" panose="020B0604020202020204" pitchFamily="34" charset="0"/>
              <a:buNone/>
            </a:pPr>
            <a:endParaRPr lang="en-US" sz="1400" b="1" dirty="0">
              <a:solidFill>
                <a:schemeClr val="bg1"/>
              </a:solidFill>
              <a:latin typeface="Baskerville Old Face" panose="02020602080505020303" pitchFamily="18" charset="0"/>
            </a:endParaRPr>
          </a:p>
          <a:p>
            <a:pPr marL="25400" indent="0" algn="ctr">
              <a:buNone/>
            </a:pPr>
            <a:r>
              <a:rPr lang="en-US" sz="6400" b="1" dirty="0">
                <a:ln>
                  <a:solidFill>
                    <a:srgbClr val="002060"/>
                  </a:solidFill>
                </a:ln>
                <a:solidFill>
                  <a:schemeClr val="bg1"/>
                </a:solidFill>
                <a:latin typeface="Baskerville Old Face" panose="02020602080505020303" pitchFamily="18" charset="0"/>
              </a:rPr>
              <a:t>DISBURSEMENT</a:t>
            </a:r>
          </a:p>
          <a:p>
            <a:pPr marL="25400" indent="0" algn="ctr">
              <a:buNone/>
            </a:pPr>
            <a:r>
              <a:rPr lang="en-US" sz="4200" b="1" dirty="0">
                <a:solidFill>
                  <a:schemeClr val="bg1"/>
                </a:solidFill>
                <a:latin typeface="Baskerville Old Face" panose="02020602080505020303" pitchFamily="18" charset="0"/>
              </a:rPr>
              <a:t>(School Account)</a:t>
            </a:r>
          </a:p>
          <a:p>
            <a:pPr marL="25400" indent="0" algn="ctr">
              <a:buFont typeface="Arial" panose="020B0604020202020204" pitchFamily="34" charset="0"/>
              <a:buNone/>
            </a:pPr>
            <a:endParaRPr lang="en-US" sz="3600" b="1" dirty="0">
              <a:solidFill>
                <a:schemeClr val="bg1"/>
              </a:solidFill>
              <a:latin typeface="Baskerville Old Face" panose="02020602080505020303" pitchFamily="18" charset="0"/>
            </a:endParaRPr>
          </a:p>
        </p:txBody>
      </p:sp>
    </p:spTree>
    <p:extLst>
      <p:ext uri="{BB962C8B-B14F-4D97-AF65-F5344CB8AC3E}">
        <p14:creationId xmlns:p14="http://schemas.microsoft.com/office/powerpoint/2010/main" val="253428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2FE78C7-F972-3D7F-F20E-BB98D509DE3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8242E8A-5062-460B-299E-008BB5DBAE5B}"/>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SAMPLE RECEIPT</a:t>
            </a:r>
          </a:p>
          <a:p>
            <a:pPr algn="ctr"/>
            <a:r>
              <a:rPr lang="en-PH" sz="3200" dirty="0">
                <a:solidFill>
                  <a:schemeClr val="bg1"/>
                </a:solidFill>
                <a:latin typeface="Baskerville Old Face" panose="02020602080505020303" pitchFamily="18" charset="0"/>
              </a:rPr>
              <a:t>(OFFICE SUPPLIES AND CLEANING SUPPLIES)</a:t>
            </a:r>
          </a:p>
        </p:txBody>
      </p:sp>
      <p:cxnSp>
        <p:nvCxnSpPr>
          <p:cNvPr id="5" name="Straight Connector 4">
            <a:extLst>
              <a:ext uri="{FF2B5EF4-FFF2-40B4-BE49-F238E27FC236}">
                <a16:creationId xmlns:a16="http://schemas.microsoft.com/office/drawing/2014/main" id="{61847411-21DC-0C2C-4F27-11906AD91DF4}"/>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F90850E-2C7E-3712-AB44-3ECFC9A55731}"/>
              </a:ext>
            </a:extLst>
          </p:cNvPr>
          <p:cNvPicPr>
            <a:picLocks noChangeAspect="1"/>
          </p:cNvPicPr>
          <p:nvPr/>
        </p:nvPicPr>
        <p:blipFill>
          <a:blip r:embed="rId3">
            <a:extLst>
              <a:ext uri="{28A0092B-C50C-407E-A947-70E740481C1C}">
                <a14:useLocalDpi xmlns:a14="http://schemas.microsoft.com/office/drawing/2010/main" val="0"/>
              </a:ext>
            </a:extLst>
          </a:blip>
          <a:srcRect t="13839" b="17131"/>
          <a:stretch/>
        </p:blipFill>
        <p:spPr>
          <a:xfrm>
            <a:off x="4496082" y="1643604"/>
            <a:ext cx="3328406" cy="5109065"/>
          </a:xfrm>
          <a:prstGeom prst="rect">
            <a:avLst/>
          </a:prstGeom>
        </p:spPr>
      </p:pic>
    </p:spTree>
    <p:extLst>
      <p:ext uri="{BB962C8B-B14F-4D97-AF65-F5344CB8AC3E}">
        <p14:creationId xmlns:p14="http://schemas.microsoft.com/office/powerpoint/2010/main" val="347539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C5A626E-8A21-A515-5454-023BE30BA2C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8BD2743-17E9-1988-DBB6-6476167BD3B2}"/>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SAMPLE CHEQUE</a:t>
            </a:r>
          </a:p>
          <a:p>
            <a:pPr algn="ctr"/>
            <a:r>
              <a:rPr lang="en-PH" sz="3200" dirty="0">
                <a:solidFill>
                  <a:schemeClr val="bg1"/>
                </a:solidFill>
                <a:latin typeface="Baskerville Old Face" panose="02020602080505020303" pitchFamily="18" charset="0"/>
              </a:rPr>
              <a:t>(OFFICE SUPPLIES AND CLEANING SUPPLIES)</a:t>
            </a:r>
          </a:p>
        </p:txBody>
      </p:sp>
      <p:cxnSp>
        <p:nvCxnSpPr>
          <p:cNvPr id="5" name="Straight Connector 4">
            <a:extLst>
              <a:ext uri="{FF2B5EF4-FFF2-40B4-BE49-F238E27FC236}">
                <a16:creationId xmlns:a16="http://schemas.microsoft.com/office/drawing/2014/main" id="{EE2538B2-3187-A91E-70A3-35FBD5D7B8DB}"/>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3A64A48-B82C-75E0-BE80-9BD36DB489E3}"/>
              </a:ext>
            </a:extLst>
          </p:cNvPr>
          <p:cNvPicPr>
            <a:picLocks noChangeAspect="1"/>
          </p:cNvPicPr>
          <p:nvPr/>
        </p:nvPicPr>
        <p:blipFill>
          <a:blip r:embed="rId3">
            <a:extLst>
              <a:ext uri="{28A0092B-C50C-407E-A947-70E740481C1C}">
                <a14:useLocalDpi xmlns:a14="http://schemas.microsoft.com/office/drawing/2010/main" val="0"/>
              </a:ext>
            </a:extLst>
          </a:blip>
          <a:srcRect l="18621" t="10317" r="12003" b="10160"/>
          <a:stretch/>
        </p:blipFill>
        <p:spPr>
          <a:xfrm rot="16200000">
            <a:off x="4426085" y="208060"/>
            <a:ext cx="3170907" cy="8082453"/>
          </a:xfrm>
          <a:prstGeom prst="rect">
            <a:avLst/>
          </a:prstGeom>
        </p:spPr>
      </p:pic>
    </p:spTree>
    <p:extLst>
      <p:ext uri="{BB962C8B-B14F-4D97-AF65-F5344CB8AC3E}">
        <p14:creationId xmlns:p14="http://schemas.microsoft.com/office/powerpoint/2010/main" val="117367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C008ABD-38B7-7057-D7BF-E6EDFB348856}"/>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48E44080-B526-4571-3361-B3AF1AB91CC6}"/>
              </a:ext>
            </a:extLst>
          </p:cNvPr>
          <p:cNvSpPr txBox="1"/>
          <p:nvPr/>
        </p:nvSpPr>
        <p:spPr>
          <a:xfrm>
            <a:off x="560440" y="2281083"/>
            <a:ext cx="11012128" cy="4060086"/>
          </a:xfrm>
          <a:prstGeom prst="rect">
            <a:avLst/>
          </a:prstGeom>
          <a:noFill/>
        </p:spPr>
        <p:txBody>
          <a:bodyPr wrap="square" rtlCol="0">
            <a:spAutoFit/>
          </a:bodyPr>
          <a:lstStyle/>
          <a:p>
            <a:pPr marL="571500" indent="-571500" algn="l" fontAlgn="ctr">
              <a:spcBef>
                <a:spcPts val="750"/>
              </a:spcBef>
              <a:spcAft>
                <a:spcPts val="600"/>
              </a:spcAft>
              <a:buFont typeface="Wingdings" panose="05000000000000000000" pitchFamily="2" charset="2"/>
              <a:buChar char="ü"/>
            </a:pPr>
            <a:r>
              <a:rPr lang="en-US" sz="3800" b="0" i="0" dirty="0">
                <a:solidFill>
                  <a:schemeClr val="bg1"/>
                </a:solidFill>
                <a:effectLst/>
                <a:latin typeface="Baskerville Old Face" panose="02020602080505020303" pitchFamily="18" charset="0"/>
              </a:rPr>
              <a:t>It provides real-time updates and monitoring of school funds.</a:t>
            </a:r>
          </a:p>
          <a:p>
            <a:pPr marL="571500" indent="-571500" algn="l" fontAlgn="ctr">
              <a:spcBef>
                <a:spcPts val="750"/>
              </a:spcBef>
              <a:spcAft>
                <a:spcPts val="600"/>
              </a:spcAft>
              <a:buFont typeface="Wingdings" panose="05000000000000000000" pitchFamily="2" charset="2"/>
              <a:buChar char="ü"/>
            </a:pPr>
            <a:r>
              <a:rPr lang="en-US" sz="3800" b="0" i="0" dirty="0">
                <a:solidFill>
                  <a:schemeClr val="bg1"/>
                </a:solidFill>
                <a:effectLst/>
                <a:latin typeface="Baskerville Old Face" panose="02020602080505020303" pitchFamily="18" charset="0"/>
              </a:rPr>
              <a:t>It helps the DepEd comply with DLI 5.2.</a:t>
            </a:r>
          </a:p>
          <a:p>
            <a:pPr marL="571500" indent="-571500" algn="l">
              <a:spcBef>
                <a:spcPts val="750"/>
              </a:spcBef>
              <a:spcAft>
                <a:spcPts val="1500"/>
              </a:spcAft>
              <a:buFont typeface="Wingdings" panose="05000000000000000000" pitchFamily="2" charset="2"/>
              <a:buChar char="ü"/>
            </a:pPr>
            <a:r>
              <a:rPr lang="en-US" sz="3800" b="0" i="0" dirty="0">
                <a:solidFill>
                  <a:schemeClr val="bg1"/>
                </a:solidFill>
                <a:effectLst/>
                <a:latin typeface="Baskerville Old Face" panose="02020602080505020303" pitchFamily="18" charset="0"/>
              </a:rPr>
              <a:t>It helps monitor the release, receipt, utilization, and reporting of school funds.</a:t>
            </a:r>
          </a:p>
          <a:p>
            <a:pPr marL="571500" indent="-571500">
              <a:buFont typeface="Wingdings" panose="05000000000000000000" pitchFamily="2" charset="2"/>
              <a:buChar char="ü"/>
            </a:pPr>
            <a:endParaRPr lang="en-PH" sz="3200" dirty="0">
              <a:solidFill>
                <a:schemeClr val="bg1"/>
              </a:solidFill>
              <a:latin typeface="Baskerville Old Face" panose="02020602080505020303" pitchFamily="18" charset="0"/>
            </a:endParaRPr>
          </a:p>
        </p:txBody>
      </p:sp>
      <p:sp>
        <p:nvSpPr>
          <p:cNvPr id="5" name="Title 1">
            <a:extLst>
              <a:ext uri="{FF2B5EF4-FFF2-40B4-BE49-F238E27FC236}">
                <a16:creationId xmlns:a16="http://schemas.microsoft.com/office/drawing/2014/main" id="{980655CA-EC97-C0BF-0806-880C53F7088C}"/>
              </a:ext>
            </a:extLst>
          </p:cNvPr>
          <p:cNvSpPr txBox="1">
            <a:spLocks/>
          </p:cNvSpPr>
          <p:nvPr/>
        </p:nvSpPr>
        <p:spPr>
          <a:xfrm>
            <a:off x="2460" y="1329"/>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dirty="0">
                <a:solidFill>
                  <a:schemeClr val="bg1"/>
                </a:solidFill>
                <a:latin typeface="Baskerville Old Face" panose="02020602080505020303" pitchFamily="18" charset="0"/>
              </a:rPr>
              <a:t>HOW DOES MOOE WEB-BASED WORK?</a:t>
            </a:r>
          </a:p>
        </p:txBody>
      </p:sp>
      <p:cxnSp>
        <p:nvCxnSpPr>
          <p:cNvPr id="8" name="Straight Connector 7">
            <a:extLst>
              <a:ext uri="{FF2B5EF4-FFF2-40B4-BE49-F238E27FC236}">
                <a16:creationId xmlns:a16="http://schemas.microsoft.com/office/drawing/2014/main" id="{56EB496D-EC45-29DD-7E76-C589C12B5D2F}"/>
              </a:ext>
            </a:extLst>
          </p:cNvPr>
          <p:cNvCxnSpPr>
            <a:cxnSpLocks/>
          </p:cNvCxnSpPr>
          <p:nvPr/>
        </p:nvCxnSpPr>
        <p:spPr>
          <a:xfrm>
            <a:off x="-9832" y="1494512"/>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683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1000"/>
                                        <p:tgtEl>
                                          <p:spTgt spid="7">
                                            <p:txEl>
                                              <p:pRg st="0" end="0"/>
                                            </p:txEl>
                                          </p:spTgt>
                                        </p:tgtEl>
                                      </p:cBhvr>
                                    </p:animEffect>
                                    <p:anim calcmode="lin" valueType="num">
                                      <p:cBhvr>
                                        <p:cTn id="2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fade">
                                      <p:cBhvr>
                                        <p:cTn id="26" dur="1000"/>
                                        <p:tgtEl>
                                          <p:spTgt spid="7">
                                            <p:txEl>
                                              <p:pRg st="1" end="1"/>
                                            </p:txEl>
                                          </p:spTgt>
                                        </p:tgtEl>
                                      </p:cBhvr>
                                    </p:animEffect>
                                    <p:anim calcmode="lin" valueType="num">
                                      <p:cBhvr>
                                        <p:cTn id="27"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Effect transition="in" filter="fade">
                                      <p:cBhvr>
                                        <p:cTn id="33" dur="1000"/>
                                        <p:tgtEl>
                                          <p:spTgt spid="7">
                                            <p:txEl>
                                              <p:pRg st="2" end="2"/>
                                            </p:txEl>
                                          </p:spTgt>
                                        </p:tgtEl>
                                      </p:cBhvr>
                                    </p:animEffect>
                                    <p:anim calcmode="lin" valueType="num">
                                      <p:cBhvr>
                                        <p:cTn id="3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C8A745D-51B2-4E9C-D251-6121F4BFF22B}"/>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CREATION OF DISBURSEMENT (DV)</a:t>
            </a:r>
          </a:p>
          <a:p>
            <a:pPr algn="ctr"/>
            <a:r>
              <a:rPr lang="en-PH" sz="4000" dirty="0">
                <a:solidFill>
                  <a:schemeClr val="bg1"/>
                </a:solidFill>
                <a:latin typeface="Baskerville Old Face" panose="02020602080505020303" pitchFamily="18" charset="0"/>
              </a:rPr>
              <a:t>(NON-VAT GOODS)</a:t>
            </a:r>
          </a:p>
        </p:txBody>
      </p:sp>
      <p:cxnSp>
        <p:nvCxnSpPr>
          <p:cNvPr id="5" name="Straight Connector 4">
            <a:extLst>
              <a:ext uri="{FF2B5EF4-FFF2-40B4-BE49-F238E27FC236}">
                <a16:creationId xmlns:a16="http://schemas.microsoft.com/office/drawing/2014/main" id="{B76BBF23-1936-63C0-8D9B-E7948F279A45}"/>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0F91EC8-04E0-2AF3-CC4E-E167F038289E}"/>
              </a:ext>
            </a:extLst>
          </p:cNvPr>
          <p:cNvPicPr>
            <a:picLocks noChangeAspect="1"/>
          </p:cNvPicPr>
          <p:nvPr/>
        </p:nvPicPr>
        <p:blipFill>
          <a:blip r:embed="rId3"/>
          <a:stretch>
            <a:fillRect/>
          </a:stretch>
        </p:blipFill>
        <p:spPr>
          <a:xfrm>
            <a:off x="1391920" y="1631314"/>
            <a:ext cx="9326880" cy="4954905"/>
          </a:xfrm>
          <a:prstGeom prst="rect">
            <a:avLst/>
          </a:prstGeom>
        </p:spPr>
      </p:pic>
      <p:sp>
        <p:nvSpPr>
          <p:cNvPr id="7" name="Oval 6">
            <a:extLst>
              <a:ext uri="{FF2B5EF4-FFF2-40B4-BE49-F238E27FC236}">
                <a16:creationId xmlns:a16="http://schemas.microsoft.com/office/drawing/2014/main" id="{CEBE9069-3B29-EEB4-F92D-5448E00F1EA7}"/>
              </a:ext>
            </a:extLst>
          </p:cNvPr>
          <p:cNvSpPr/>
          <p:nvPr/>
        </p:nvSpPr>
        <p:spPr>
          <a:xfrm>
            <a:off x="1310640" y="2143762"/>
            <a:ext cx="492760" cy="43687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113982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27DE83C-7511-BEE4-8780-5F642BDDE02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D95C1DD-D6DB-0F65-A8BC-747BED929E1E}"/>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CREATION OF DISBURSEMENT (DV)</a:t>
            </a:r>
          </a:p>
          <a:p>
            <a:pPr algn="ctr"/>
            <a:r>
              <a:rPr lang="en-PH" sz="4000" dirty="0">
                <a:solidFill>
                  <a:schemeClr val="bg1"/>
                </a:solidFill>
                <a:latin typeface="Baskerville Old Face" panose="02020602080505020303" pitchFamily="18" charset="0"/>
              </a:rPr>
              <a:t>(NON-VAT GOODS)</a:t>
            </a:r>
          </a:p>
        </p:txBody>
      </p:sp>
      <p:cxnSp>
        <p:nvCxnSpPr>
          <p:cNvPr id="5" name="Straight Connector 4">
            <a:extLst>
              <a:ext uri="{FF2B5EF4-FFF2-40B4-BE49-F238E27FC236}">
                <a16:creationId xmlns:a16="http://schemas.microsoft.com/office/drawing/2014/main" id="{E24156E0-5FE6-E1B9-F1B3-988CCCA6D890}"/>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A1AA5C3-53CA-4E87-8005-C6EF0FA1E9E5}"/>
              </a:ext>
            </a:extLst>
          </p:cNvPr>
          <p:cNvPicPr>
            <a:picLocks noChangeAspect="1"/>
          </p:cNvPicPr>
          <p:nvPr/>
        </p:nvPicPr>
        <p:blipFill>
          <a:blip r:embed="rId3"/>
          <a:stretch>
            <a:fillRect/>
          </a:stretch>
        </p:blipFill>
        <p:spPr>
          <a:xfrm>
            <a:off x="1393371" y="1656396"/>
            <a:ext cx="9337040" cy="4960303"/>
          </a:xfrm>
          <a:prstGeom prst="rect">
            <a:avLst/>
          </a:prstGeom>
        </p:spPr>
      </p:pic>
      <p:sp>
        <p:nvSpPr>
          <p:cNvPr id="3" name="Oval 2">
            <a:extLst>
              <a:ext uri="{FF2B5EF4-FFF2-40B4-BE49-F238E27FC236}">
                <a16:creationId xmlns:a16="http://schemas.microsoft.com/office/drawing/2014/main" id="{9921E11B-FB75-E4BB-5B2F-CD881E23793F}"/>
              </a:ext>
            </a:extLst>
          </p:cNvPr>
          <p:cNvSpPr/>
          <p:nvPr/>
        </p:nvSpPr>
        <p:spPr>
          <a:xfrm>
            <a:off x="1290320" y="4299318"/>
            <a:ext cx="1708331" cy="36576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159122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heel(1)">
                                      <p:cBhvr>
                                        <p:cTn id="18"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0587656-ADBF-C5BD-00B3-E3BF62D9F4D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329DC03-34F9-2716-035B-63955D8D3AEB}"/>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CREATION OF DISBURSEMENT (DV)</a:t>
            </a:r>
          </a:p>
          <a:p>
            <a:pPr algn="ctr"/>
            <a:r>
              <a:rPr lang="en-PH" sz="4000" dirty="0">
                <a:solidFill>
                  <a:schemeClr val="bg1"/>
                </a:solidFill>
                <a:latin typeface="Baskerville Old Face" panose="02020602080505020303" pitchFamily="18" charset="0"/>
              </a:rPr>
              <a:t>(NON-VAT GOODS)</a:t>
            </a:r>
          </a:p>
        </p:txBody>
      </p:sp>
      <p:cxnSp>
        <p:nvCxnSpPr>
          <p:cNvPr id="5" name="Straight Connector 4">
            <a:extLst>
              <a:ext uri="{FF2B5EF4-FFF2-40B4-BE49-F238E27FC236}">
                <a16:creationId xmlns:a16="http://schemas.microsoft.com/office/drawing/2014/main" id="{0CBC18FA-402E-C957-3729-AB7491F6738A}"/>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527020C-63DA-837B-1E84-D7FCA5264DAE}"/>
              </a:ext>
            </a:extLst>
          </p:cNvPr>
          <p:cNvPicPr>
            <a:picLocks noChangeAspect="1"/>
          </p:cNvPicPr>
          <p:nvPr/>
        </p:nvPicPr>
        <p:blipFill>
          <a:blip r:embed="rId3"/>
          <a:stretch>
            <a:fillRect/>
          </a:stretch>
        </p:blipFill>
        <p:spPr>
          <a:xfrm>
            <a:off x="1386348" y="1663493"/>
            <a:ext cx="9419303" cy="5004005"/>
          </a:xfrm>
          <a:prstGeom prst="rect">
            <a:avLst/>
          </a:prstGeom>
        </p:spPr>
      </p:pic>
      <p:sp>
        <p:nvSpPr>
          <p:cNvPr id="8" name="Oval 7">
            <a:extLst>
              <a:ext uri="{FF2B5EF4-FFF2-40B4-BE49-F238E27FC236}">
                <a16:creationId xmlns:a16="http://schemas.microsoft.com/office/drawing/2014/main" id="{107D87FA-ADDD-4CDD-A1A4-CC39B2940DA4}"/>
              </a:ext>
            </a:extLst>
          </p:cNvPr>
          <p:cNvSpPr/>
          <p:nvPr/>
        </p:nvSpPr>
        <p:spPr>
          <a:xfrm>
            <a:off x="9274147" y="2214874"/>
            <a:ext cx="1708331" cy="36576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30650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0BAAE25-C93A-E4E8-9744-03F4748EAAE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3AE2D6A-2948-17E9-8EE4-CB1F8E8F5D74}"/>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CREATION OF DISBURSEMENT (DV)</a:t>
            </a:r>
          </a:p>
          <a:p>
            <a:pPr algn="ctr"/>
            <a:r>
              <a:rPr lang="en-PH" sz="4000" dirty="0">
                <a:solidFill>
                  <a:schemeClr val="bg1"/>
                </a:solidFill>
                <a:latin typeface="Baskerville Old Face" panose="02020602080505020303" pitchFamily="18" charset="0"/>
              </a:rPr>
              <a:t>(NON-VAT GOODS)</a:t>
            </a:r>
          </a:p>
        </p:txBody>
      </p:sp>
      <p:cxnSp>
        <p:nvCxnSpPr>
          <p:cNvPr id="5" name="Straight Connector 4">
            <a:extLst>
              <a:ext uri="{FF2B5EF4-FFF2-40B4-BE49-F238E27FC236}">
                <a16:creationId xmlns:a16="http://schemas.microsoft.com/office/drawing/2014/main" id="{6F5757A4-3C4B-54EC-147F-A78E50D8E309}"/>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FB59D66-ADC0-5BFF-9BCA-B76A76CB2471}"/>
              </a:ext>
            </a:extLst>
          </p:cNvPr>
          <p:cNvPicPr>
            <a:picLocks noChangeAspect="1"/>
          </p:cNvPicPr>
          <p:nvPr/>
        </p:nvPicPr>
        <p:blipFill>
          <a:blip r:embed="rId3"/>
          <a:stretch>
            <a:fillRect/>
          </a:stretch>
        </p:blipFill>
        <p:spPr>
          <a:xfrm>
            <a:off x="1423516" y="1712819"/>
            <a:ext cx="9344967" cy="4964514"/>
          </a:xfrm>
          <a:prstGeom prst="rect">
            <a:avLst/>
          </a:prstGeom>
        </p:spPr>
      </p:pic>
      <p:sp>
        <p:nvSpPr>
          <p:cNvPr id="6" name="TextBox 5">
            <a:extLst>
              <a:ext uri="{FF2B5EF4-FFF2-40B4-BE49-F238E27FC236}">
                <a16:creationId xmlns:a16="http://schemas.microsoft.com/office/drawing/2014/main" id="{C0435806-4404-08E8-A38F-C2E9FA38EC04}"/>
              </a:ext>
            </a:extLst>
          </p:cNvPr>
          <p:cNvSpPr txBox="1"/>
          <p:nvPr/>
        </p:nvSpPr>
        <p:spPr>
          <a:xfrm>
            <a:off x="4236468" y="4077702"/>
            <a:ext cx="3564645" cy="215444"/>
          </a:xfrm>
          <a:prstGeom prst="rect">
            <a:avLst/>
          </a:prstGeom>
          <a:solidFill>
            <a:schemeClr val="bg1"/>
          </a:solidFill>
          <a:ln>
            <a:noFill/>
          </a:ln>
        </p:spPr>
        <p:txBody>
          <a:bodyPr wrap="square" rtlCol="0">
            <a:spAutoFit/>
          </a:bodyPr>
          <a:lstStyle/>
          <a:p>
            <a:r>
              <a:rPr lang="en-US" sz="800" dirty="0">
                <a:solidFill>
                  <a:srgbClr val="FF0000"/>
                </a:solidFill>
              </a:rPr>
              <a:t>2025-01-10 | Regular MOOE - Elementary | Land Bank of the Philippines Roxas Br</a:t>
            </a:r>
            <a:endParaRPr lang="en-PH" sz="800" dirty="0">
              <a:solidFill>
                <a:srgbClr val="FF0000"/>
              </a:solidFill>
            </a:endParaRPr>
          </a:p>
        </p:txBody>
      </p:sp>
      <p:sp>
        <p:nvSpPr>
          <p:cNvPr id="9" name="TextBox 8">
            <a:extLst>
              <a:ext uri="{FF2B5EF4-FFF2-40B4-BE49-F238E27FC236}">
                <a16:creationId xmlns:a16="http://schemas.microsoft.com/office/drawing/2014/main" id="{F0419B32-A4B2-5710-E99C-803FE281AD6F}"/>
              </a:ext>
            </a:extLst>
          </p:cNvPr>
          <p:cNvSpPr txBox="1"/>
          <p:nvPr/>
        </p:nvSpPr>
        <p:spPr>
          <a:xfrm>
            <a:off x="4225425" y="4490727"/>
            <a:ext cx="3564645" cy="215444"/>
          </a:xfrm>
          <a:prstGeom prst="rect">
            <a:avLst/>
          </a:prstGeom>
          <a:solidFill>
            <a:schemeClr val="bg1"/>
          </a:solidFill>
          <a:ln>
            <a:noFill/>
          </a:ln>
        </p:spPr>
        <p:txBody>
          <a:bodyPr wrap="square" rtlCol="0">
            <a:spAutoFit/>
          </a:bodyPr>
          <a:lstStyle/>
          <a:p>
            <a:r>
              <a:rPr lang="en-PH" sz="800" dirty="0">
                <a:solidFill>
                  <a:srgbClr val="FF0000"/>
                </a:solidFill>
              </a:rPr>
              <a:t>JANUARY</a:t>
            </a:r>
          </a:p>
        </p:txBody>
      </p:sp>
      <p:sp>
        <p:nvSpPr>
          <p:cNvPr id="10" name="TextBox 9">
            <a:extLst>
              <a:ext uri="{FF2B5EF4-FFF2-40B4-BE49-F238E27FC236}">
                <a16:creationId xmlns:a16="http://schemas.microsoft.com/office/drawing/2014/main" id="{BCF74CB4-7EC5-5204-5D0C-2921F436913C}"/>
              </a:ext>
            </a:extLst>
          </p:cNvPr>
          <p:cNvSpPr txBox="1"/>
          <p:nvPr/>
        </p:nvSpPr>
        <p:spPr>
          <a:xfrm>
            <a:off x="4249724" y="5372994"/>
            <a:ext cx="3564645" cy="215444"/>
          </a:xfrm>
          <a:prstGeom prst="rect">
            <a:avLst/>
          </a:prstGeom>
          <a:solidFill>
            <a:schemeClr val="bg1"/>
          </a:solidFill>
          <a:ln>
            <a:noFill/>
          </a:ln>
        </p:spPr>
        <p:txBody>
          <a:bodyPr wrap="square" rtlCol="0">
            <a:spAutoFit/>
          </a:bodyPr>
          <a:lstStyle/>
          <a:p>
            <a:r>
              <a:rPr lang="en-PH" sz="800" dirty="0">
                <a:solidFill>
                  <a:srgbClr val="FF0000"/>
                </a:solidFill>
              </a:rPr>
              <a:t>AKIN KA LANG VARIETY STORE</a:t>
            </a:r>
          </a:p>
        </p:txBody>
      </p:sp>
      <p:sp>
        <p:nvSpPr>
          <p:cNvPr id="11" name="TextBox 10">
            <a:extLst>
              <a:ext uri="{FF2B5EF4-FFF2-40B4-BE49-F238E27FC236}">
                <a16:creationId xmlns:a16="http://schemas.microsoft.com/office/drawing/2014/main" id="{7ECB6336-B36F-378F-D332-D7A8830A27B6}"/>
              </a:ext>
            </a:extLst>
          </p:cNvPr>
          <p:cNvSpPr txBox="1"/>
          <p:nvPr/>
        </p:nvSpPr>
        <p:spPr>
          <a:xfrm>
            <a:off x="4251934" y="5754104"/>
            <a:ext cx="3564645" cy="215444"/>
          </a:xfrm>
          <a:prstGeom prst="rect">
            <a:avLst/>
          </a:prstGeom>
          <a:solidFill>
            <a:schemeClr val="bg1"/>
          </a:solidFill>
          <a:ln>
            <a:noFill/>
          </a:ln>
        </p:spPr>
        <p:txBody>
          <a:bodyPr wrap="square" rtlCol="0">
            <a:spAutoFit/>
          </a:bodyPr>
          <a:lstStyle/>
          <a:p>
            <a:r>
              <a:rPr lang="en-PH" sz="800" dirty="0">
                <a:solidFill>
                  <a:srgbClr val="FF0000"/>
                </a:solidFill>
              </a:rPr>
              <a:t>12345678900000</a:t>
            </a:r>
          </a:p>
        </p:txBody>
      </p:sp>
      <p:sp>
        <p:nvSpPr>
          <p:cNvPr id="12" name="TextBox 11">
            <a:extLst>
              <a:ext uri="{FF2B5EF4-FFF2-40B4-BE49-F238E27FC236}">
                <a16:creationId xmlns:a16="http://schemas.microsoft.com/office/drawing/2014/main" id="{D615C452-E077-2957-8F6D-26D20C454F5E}"/>
              </a:ext>
            </a:extLst>
          </p:cNvPr>
          <p:cNvSpPr txBox="1"/>
          <p:nvPr/>
        </p:nvSpPr>
        <p:spPr>
          <a:xfrm>
            <a:off x="4246939" y="6161334"/>
            <a:ext cx="3564645" cy="215444"/>
          </a:xfrm>
          <a:prstGeom prst="rect">
            <a:avLst/>
          </a:prstGeom>
          <a:solidFill>
            <a:schemeClr val="bg1"/>
          </a:solidFill>
          <a:ln>
            <a:noFill/>
          </a:ln>
        </p:spPr>
        <p:txBody>
          <a:bodyPr wrap="square" rtlCol="0">
            <a:spAutoFit/>
          </a:bodyPr>
          <a:lstStyle/>
          <a:p>
            <a:r>
              <a:rPr lang="en-PH" sz="800" dirty="0">
                <a:solidFill>
                  <a:srgbClr val="FF0000"/>
                </a:solidFill>
              </a:rPr>
              <a:t>2025-01-001</a:t>
            </a:r>
          </a:p>
        </p:txBody>
      </p:sp>
    </p:spTree>
    <p:extLst>
      <p:ext uri="{BB962C8B-B14F-4D97-AF65-F5344CB8AC3E}">
        <p14:creationId xmlns:p14="http://schemas.microsoft.com/office/powerpoint/2010/main" val="93890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randombar(horizont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horizontal)">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P spid="10" grpId="0" animBg="1"/>
      <p:bldP spid="11" grpId="0" animBg="1"/>
      <p:bldP spid="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913A49C-3F08-E14A-6694-6813F080449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08963B3-6606-DD21-C105-C858A103370A}"/>
              </a:ext>
            </a:extLst>
          </p:cNvPr>
          <p:cNvPicPr>
            <a:picLocks noChangeAspect="1"/>
          </p:cNvPicPr>
          <p:nvPr/>
        </p:nvPicPr>
        <p:blipFill>
          <a:blip r:embed="rId3"/>
          <a:stretch>
            <a:fillRect/>
          </a:stretch>
        </p:blipFill>
        <p:spPr>
          <a:xfrm>
            <a:off x="1323975" y="1622524"/>
            <a:ext cx="9496425" cy="5044976"/>
          </a:xfrm>
          <a:prstGeom prst="rect">
            <a:avLst/>
          </a:prstGeom>
        </p:spPr>
      </p:pic>
      <p:sp>
        <p:nvSpPr>
          <p:cNvPr id="4" name="Title 1">
            <a:extLst>
              <a:ext uri="{FF2B5EF4-FFF2-40B4-BE49-F238E27FC236}">
                <a16:creationId xmlns:a16="http://schemas.microsoft.com/office/drawing/2014/main" id="{5FF02FC2-A1ED-6F2A-D4DF-CAA580590DFA}"/>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CREATION OF DISBURSEMENT (DV)</a:t>
            </a:r>
          </a:p>
          <a:p>
            <a:pPr algn="ctr"/>
            <a:r>
              <a:rPr lang="en-PH" sz="4000" dirty="0">
                <a:solidFill>
                  <a:schemeClr val="bg1"/>
                </a:solidFill>
                <a:latin typeface="Baskerville Old Face" panose="02020602080505020303" pitchFamily="18" charset="0"/>
              </a:rPr>
              <a:t>(NON-VAT GOODS)</a:t>
            </a:r>
          </a:p>
        </p:txBody>
      </p:sp>
      <p:cxnSp>
        <p:nvCxnSpPr>
          <p:cNvPr id="5" name="Straight Connector 4">
            <a:extLst>
              <a:ext uri="{FF2B5EF4-FFF2-40B4-BE49-F238E27FC236}">
                <a16:creationId xmlns:a16="http://schemas.microsoft.com/office/drawing/2014/main" id="{FB54F77F-957B-827F-63D0-78D22CB1280E}"/>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AA86024-77FE-F793-6A04-4688271E480D}"/>
              </a:ext>
            </a:extLst>
          </p:cNvPr>
          <p:cNvSpPr txBox="1"/>
          <p:nvPr/>
        </p:nvSpPr>
        <p:spPr>
          <a:xfrm>
            <a:off x="4236468" y="3031420"/>
            <a:ext cx="3564645" cy="215444"/>
          </a:xfrm>
          <a:prstGeom prst="rect">
            <a:avLst/>
          </a:prstGeom>
          <a:solidFill>
            <a:schemeClr val="bg1"/>
          </a:solidFill>
          <a:ln>
            <a:noFill/>
          </a:ln>
        </p:spPr>
        <p:txBody>
          <a:bodyPr wrap="square" rtlCol="0">
            <a:spAutoFit/>
          </a:bodyPr>
          <a:lstStyle/>
          <a:p>
            <a:r>
              <a:rPr lang="en-PH" sz="800" dirty="0">
                <a:solidFill>
                  <a:srgbClr val="FF0000"/>
                </a:solidFill>
              </a:rPr>
              <a:t>5020301000 - Office Supplies Expenses</a:t>
            </a:r>
          </a:p>
        </p:txBody>
      </p:sp>
      <p:sp>
        <p:nvSpPr>
          <p:cNvPr id="9" name="TextBox 8">
            <a:extLst>
              <a:ext uri="{FF2B5EF4-FFF2-40B4-BE49-F238E27FC236}">
                <a16:creationId xmlns:a16="http://schemas.microsoft.com/office/drawing/2014/main" id="{BC9CD92A-5379-8F94-5A67-A072FBA2F396}"/>
              </a:ext>
            </a:extLst>
          </p:cNvPr>
          <p:cNvSpPr txBox="1"/>
          <p:nvPr/>
        </p:nvSpPr>
        <p:spPr>
          <a:xfrm>
            <a:off x="4225425" y="3457625"/>
            <a:ext cx="3564645" cy="215444"/>
          </a:xfrm>
          <a:prstGeom prst="rect">
            <a:avLst/>
          </a:prstGeom>
          <a:solidFill>
            <a:schemeClr val="bg1"/>
          </a:solidFill>
          <a:ln>
            <a:noFill/>
          </a:ln>
        </p:spPr>
        <p:txBody>
          <a:bodyPr wrap="square" rtlCol="0">
            <a:spAutoFit/>
          </a:bodyPr>
          <a:lstStyle/>
          <a:p>
            <a:r>
              <a:rPr lang="en-PH" sz="800" dirty="0">
                <a:solidFill>
                  <a:srgbClr val="FF0000"/>
                </a:solidFill>
              </a:rPr>
              <a:t>OTHER TRANSACTION</a:t>
            </a:r>
          </a:p>
        </p:txBody>
      </p:sp>
      <p:sp>
        <p:nvSpPr>
          <p:cNvPr id="10" name="TextBox 9">
            <a:extLst>
              <a:ext uri="{FF2B5EF4-FFF2-40B4-BE49-F238E27FC236}">
                <a16:creationId xmlns:a16="http://schemas.microsoft.com/office/drawing/2014/main" id="{8109B851-B893-53A1-20D3-2A859B18F4E8}"/>
              </a:ext>
            </a:extLst>
          </p:cNvPr>
          <p:cNvSpPr txBox="1"/>
          <p:nvPr/>
        </p:nvSpPr>
        <p:spPr>
          <a:xfrm>
            <a:off x="4236536" y="4712534"/>
            <a:ext cx="3564645" cy="215444"/>
          </a:xfrm>
          <a:prstGeom prst="rect">
            <a:avLst/>
          </a:prstGeom>
          <a:solidFill>
            <a:schemeClr val="bg1"/>
          </a:solidFill>
          <a:ln>
            <a:noFill/>
          </a:ln>
        </p:spPr>
        <p:txBody>
          <a:bodyPr wrap="square" rtlCol="0">
            <a:spAutoFit/>
          </a:bodyPr>
          <a:lstStyle/>
          <a:p>
            <a:r>
              <a:rPr lang="en-PH" sz="800" dirty="0">
                <a:solidFill>
                  <a:srgbClr val="FF0000"/>
                </a:solidFill>
              </a:rPr>
              <a:t>3350</a:t>
            </a:r>
          </a:p>
        </p:txBody>
      </p:sp>
      <p:sp>
        <p:nvSpPr>
          <p:cNvPr id="11" name="TextBox 10">
            <a:extLst>
              <a:ext uri="{FF2B5EF4-FFF2-40B4-BE49-F238E27FC236}">
                <a16:creationId xmlns:a16="http://schemas.microsoft.com/office/drawing/2014/main" id="{34F0D658-F701-511E-4BBC-DBDB2E2A0DCD}"/>
              </a:ext>
            </a:extLst>
          </p:cNvPr>
          <p:cNvSpPr txBox="1"/>
          <p:nvPr/>
        </p:nvSpPr>
        <p:spPr>
          <a:xfrm>
            <a:off x="4229954" y="5560676"/>
            <a:ext cx="3564645" cy="215444"/>
          </a:xfrm>
          <a:prstGeom prst="rect">
            <a:avLst/>
          </a:prstGeom>
          <a:solidFill>
            <a:schemeClr val="bg1"/>
          </a:solidFill>
          <a:ln>
            <a:noFill/>
          </a:ln>
        </p:spPr>
        <p:txBody>
          <a:bodyPr wrap="square" rtlCol="0">
            <a:spAutoFit/>
          </a:bodyPr>
          <a:lstStyle/>
          <a:p>
            <a:r>
              <a:rPr lang="en-PH" sz="800" dirty="0">
                <a:solidFill>
                  <a:srgbClr val="FF0000"/>
                </a:solidFill>
              </a:rPr>
              <a:t>100.50</a:t>
            </a:r>
          </a:p>
        </p:txBody>
      </p:sp>
      <p:sp>
        <p:nvSpPr>
          <p:cNvPr id="12" name="TextBox 11">
            <a:extLst>
              <a:ext uri="{FF2B5EF4-FFF2-40B4-BE49-F238E27FC236}">
                <a16:creationId xmlns:a16="http://schemas.microsoft.com/office/drawing/2014/main" id="{E2ABFECA-6FA5-9337-52CB-89B0AF819AA8}"/>
              </a:ext>
            </a:extLst>
          </p:cNvPr>
          <p:cNvSpPr txBox="1"/>
          <p:nvPr/>
        </p:nvSpPr>
        <p:spPr>
          <a:xfrm>
            <a:off x="4220563" y="5963506"/>
            <a:ext cx="3564645" cy="215444"/>
          </a:xfrm>
          <a:prstGeom prst="rect">
            <a:avLst/>
          </a:prstGeom>
          <a:solidFill>
            <a:schemeClr val="bg1"/>
          </a:solidFill>
          <a:ln>
            <a:noFill/>
          </a:ln>
        </p:spPr>
        <p:txBody>
          <a:bodyPr wrap="square" rtlCol="0">
            <a:spAutoFit/>
          </a:bodyPr>
          <a:lstStyle/>
          <a:p>
            <a:r>
              <a:rPr lang="en-PH" sz="800" dirty="0">
                <a:solidFill>
                  <a:srgbClr val="FF0000"/>
                </a:solidFill>
              </a:rPr>
              <a:t>33.50</a:t>
            </a:r>
          </a:p>
        </p:txBody>
      </p:sp>
      <p:sp>
        <p:nvSpPr>
          <p:cNvPr id="8" name="TextBox 7">
            <a:extLst>
              <a:ext uri="{FF2B5EF4-FFF2-40B4-BE49-F238E27FC236}">
                <a16:creationId xmlns:a16="http://schemas.microsoft.com/office/drawing/2014/main" id="{5BB4E3F7-92B9-3F64-F445-3C834A5D209F}"/>
              </a:ext>
            </a:extLst>
          </p:cNvPr>
          <p:cNvSpPr txBox="1"/>
          <p:nvPr/>
        </p:nvSpPr>
        <p:spPr>
          <a:xfrm>
            <a:off x="4223963" y="3878189"/>
            <a:ext cx="3564645" cy="215444"/>
          </a:xfrm>
          <a:prstGeom prst="rect">
            <a:avLst/>
          </a:prstGeom>
          <a:solidFill>
            <a:schemeClr val="bg1"/>
          </a:solidFill>
          <a:ln>
            <a:noFill/>
          </a:ln>
        </p:spPr>
        <p:txBody>
          <a:bodyPr wrap="square" rtlCol="0">
            <a:spAutoFit/>
          </a:bodyPr>
          <a:lstStyle/>
          <a:p>
            <a:r>
              <a:rPr lang="en-PH" sz="800" dirty="0">
                <a:solidFill>
                  <a:srgbClr val="FF0000"/>
                </a:solidFill>
              </a:rPr>
              <a:t>NON-VAT</a:t>
            </a:r>
          </a:p>
        </p:txBody>
      </p:sp>
      <p:sp>
        <p:nvSpPr>
          <p:cNvPr id="13" name="TextBox 12">
            <a:extLst>
              <a:ext uri="{FF2B5EF4-FFF2-40B4-BE49-F238E27FC236}">
                <a16:creationId xmlns:a16="http://schemas.microsoft.com/office/drawing/2014/main" id="{B71A4334-3DAB-DCC5-7341-1D845CB50DD3}"/>
              </a:ext>
            </a:extLst>
          </p:cNvPr>
          <p:cNvSpPr txBox="1"/>
          <p:nvPr/>
        </p:nvSpPr>
        <p:spPr>
          <a:xfrm>
            <a:off x="4218103" y="4285560"/>
            <a:ext cx="3564645" cy="215444"/>
          </a:xfrm>
          <a:prstGeom prst="rect">
            <a:avLst/>
          </a:prstGeom>
          <a:solidFill>
            <a:schemeClr val="bg1"/>
          </a:solidFill>
          <a:ln>
            <a:noFill/>
          </a:ln>
        </p:spPr>
        <p:txBody>
          <a:bodyPr wrap="square" rtlCol="0">
            <a:spAutoFit/>
          </a:bodyPr>
          <a:lstStyle/>
          <a:p>
            <a:r>
              <a:rPr lang="en-PH" sz="800" dirty="0">
                <a:solidFill>
                  <a:srgbClr val="FF0000"/>
                </a:solidFill>
              </a:rPr>
              <a:t>PAYMENT FOR THE PURCHASE OF OFFICE SUPPLIES</a:t>
            </a:r>
          </a:p>
        </p:txBody>
      </p:sp>
      <p:sp>
        <p:nvSpPr>
          <p:cNvPr id="14" name="TextBox 13">
            <a:extLst>
              <a:ext uri="{FF2B5EF4-FFF2-40B4-BE49-F238E27FC236}">
                <a16:creationId xmlns:a16="http://schemas.microsoft.com/office/drawing/2014/main" id="{AD268852-AC98-ABC4-6135-FB16E69D8328}"/>
              </a:ext>
            </a:extLst>
          </p:cNvPr>
          <p:cNvSpPr txBox="1"/>
          <p:nvPr/>
        </p:nvSpPr>
        <p:spPr>
          <a:xfrm>
            <a:off x="4230676" y="5119909"/>
            <a:ext cx="3564645" cy="215444"/>
          </a:xfrm>
          <a:prstGeom prst="rect">
            <a:avLst/>
          </a:prstGeom>
          <a:solidFill>
            <a:schemeClr val="bg1"/>
          </a:solidFill>
          <a:ln>
            <a:noFill/>
          </a:ln>
        </p:spPr>
        <p:txBody>
          <a:bodyPr wrap="square" rtlCol="0">
            <a:spAutoFit/>
          </a:bodyPr>
          <a:lstStyle/>
          <a:p>
            <a:r>
              <a:rPr lang="en-PH" sz="800" dirty="0">
                <a:solidFill>
                  <a:srgbClr val="FF0000"/>
                </a:solidFill>
              </a:rPr>
              <a:t>3350</a:t>
            </a:r>
          </a:p>
        </p:txBody>
      </p:sp>
    </p:spTree>
    <p:extLst>
      <p:ext uri="{BB962C8B-B14F-4D97-AF65-F5344CB8AC3E}">
        <p14:creationId xmlns:p14="http://schemas.microsoft.com/office/powerpoint/2010/main" val="259594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horizontal)">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randombar(horizontal)">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randombar(horizontal)">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P spid="10" grpId="0" animBg="1"/>
      <p:bldP spid="11" grpId="0" animBg="1"/>
      <p:bldP spid="12" grpId="0" animBg="1"/>
      <p:bldP spid="8" grpId="0" animBg="1"/>
      <p:bldP spid="13" grpId="0" animBg="1"/>
      <p:bldP spid="1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F994ECF-8EDF-F026-16EC-C3B02967263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77D2537-9538-48C2-4D07-306D3852D054}"/>
              </a:ext>
            </a:extLst>
          </p:cNvPr>
          <p:cNvPicPr>
            <a:picLocks noChangeAspect="1"/>
          </p:cNvPicPr>
          <p:nvPr/>
        </p:nvPicPr>
        <p:blipFill>
          <a:blip r:embed="rId3"/>
          <a:stretch>
            <a:fillRect/>
          </a:stretch>
        </p:blipFill>
        <p:spPr>
          <a:xfrm>
            <a:off x="1362075" y="1637705"/>
            <a:ext cx="9467850" cy="5029795"/>
          </a:xfrm>
          <a:prstGeom prst="rect">
            <a:avLst/>
          </a:prstGeom>
        </p:spPr>
      </p:pic>
      <p:sp>
        <p:nvSpPr>
          <p:cNvPr id="4" name="Title 1">
            <a:extLst>
              <a:ext uri="{FF2B5EF4-FFF2-40B4-BE49-F238E27FC236}">
                <a16:creationId xmlns:a16="http://schemas.microsoft.com/office/drawing/2014/main" id="{8D9A22CC-6E50-0BD3-2E4F-F363648C9D5F}"/>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CREATION OF DISBURSEMENT (DV)</a:t>
            </a:r>
          </a:p>
          <a:p>
            <a:pPr algn="ctr"/>
            <a:r>
              <a:rPr lang="en-PH" sz="4000" dirty="0">
                <a:solidFill>
                  <a:schemeClr val="bg1"/>
                </a:solidFill>
                <a:latin typeface="Baskerville Old Face" panose="02020602080505020303" pitchFamily="18" charset="0"/>
              </a:rPr>
              <a:t>(NON-VAT GOODS)</a:t>
            </a:r>
          </a:p>
        </p:txBody>
      </p:sp>
      <p:cxnSp>
        <p:nvCxnSpPr>
          <p:cNvPr id="5" name="Straight Connector 4">
            <a:extLst>
              <a:ext uri="{FF2B5EF4-FFF2-40B4-BE49-F238E27FC236}">
                <a16:creationId xmlns:a16="http://schemas.microsoft.com/office/drawing/2014/main" id="{37E19DF2-D190-307B-E79D-31AFE614EBC3}"/>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7AB06E2-A2B3-E990-796E-92E592E4BFFE}"/>
              </a:ext>
            </a:extLst>
          </p:cNvPr>
          <p:cNvSpPr txBox="1"/>
          <p:nvPr/>
        </p:nvSpPr>
        <p:spPr>
          <a:xfrm>
            <a:off x="4231388" y="2898070"/>
            <a:ext cx="3564645" cy="215444"/>
          </a:xfrm>
          <a:prstGeom prst="rect">
            <a:avLst/>
          </a:prstGeom>
          <a:solidFill>
            <a:schemeClr val="bg1"/>
          </a:solidFill>
          <a:ln>
            <a:noFill/>
          </a:ln>
        </p:spPr>
        <p:txBody>
          <a:bodyPr wrap="square" rtlCol="0">
            <a:spAutoFit/>
          </a:bodyPr>
          <a:lstStyle/>
          <a:p>
            <a:r>
              <a:rPr lang="en-PH" sz="800" dirty="0">
                <a:solidFill>
                  <a:srgbClr val="FF0000"/>
                </a:solidFill>
              </a:rPr>
              <a:t>3216</a:t>
            </a:r>
          </a:p>
        </p:txBody>
      </p:sp>
    </p:spTree>
    <p:extLst>
      <p:ext uri="{BB962C8B-B14F-4D97-AF65-F5344CB8AC3E}">
        <p14:creationId xmlns:p14="http://schemas.microsoft.com/office/powerpoint/2010/main" val="372378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4D7447B-46F2-DE4C-3307-2C49F26C35EC}"/>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C54A2EF8-D3B9-4383-C564-A6FD9AB2CE58}"/>
              </a:ext>
            </a:extLst>
          </p:cNvPr>
          <p:cNvPicPr>
            <a:picLocks noChangeAspect="1"/>
          </p:cNvPicPr>
          <p:nvPr/>
        </p:nvPicPr>
        <p:blipFill>
          <a:blip r:embed="rId3"/>
          <a:stretch>
            <a:fillRect/>
          </a:stretch>
        </p:blipFill>
        <p:spPr>
          <a:xfrm>
            <a:off x="1338945" y="1614486"/>
            <a:ext cx="9470571" cy="5031241"/>
          </a:xfrm>
          <a:prstGeom prst="rect">
            <a:avLst/>
          </a:prstGeom>
        </p:spPr>
      </p:pic>
      <p:sp>
        <p:nvSpPr>
          <p:cNvPr id="4" name="Title 1">
            <a:extLst>
              <a:ext uri="{FF2B5EF4-FFF2-40B4-BE49-F238E27FC236}">
                <a16:creationId xmlns:a16="http://schemas.microsoft.com/office/drawing/2014/main" id="{7BBEA174-439D-10FB-F471-464070D7FBD3}"/>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CREATION OF DISBURSEMENT (DV)</a:t>
            </a:r>
          </a:p>
          <a:p>
            <a:pPr algn="ctr"/>
            <a:r>
              <a:rPr lang="en-PH" sz="4000" dirty="0">
                <a:solidFill>
                  <a:schemeClr val="bg1"/>
                </a:solidFill>
                <a:latin typeface="Baskerville Old Face" panose="02020602080505020303" pitchFamily="18" charset="0"/>
              </a:rPr>
              <a:t>(NON-VAT GOODS)</a:t>
            </a:r>
          </a:p>
        </p:txBody>
      </p:sp>
      <p:cxnSp>
        <p:nvCxnSpPr>
          <p:cNvPr id="5" name="Straight Connector 4">
            <a:extLst>
              <a:ext uri="{FF2B5EF4-FFF2-40B4-BE49-F238E27FC236}">
                <a16:creationId xmlns:a16="http://schemas.microsoft.com/office/drawing/2014/main" id="{B58AEE51-4FA5-3230-AC18-E18C72F7B24F}"/>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FB9F82FF-609C-7B47-B5D8-D585A4A3DD52}"/>
              </a:ext>
            </a:extLst>
          </p:cNvPr>
          <p:cNvSpPr/>
          <p:nvPr/>
        </p:nvSpPr>
        <p:spPr>
          <a:xfrm>
            <a:off x="4049592" y="2447523"/>
            <a:ext cx="2177588" cy="504019"/>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0" name="TextBox 9">
            <a:extLst>
              <a:ext uri="{FF2B5EF4-FFF2-40B4-BE49-F238E27FC236}">
                <a16:creationId xmlns:a16="http://schemas.microsoft.com/office/drawing/2014/main" id="{999BE819-4496-FAF7-0B6D-8F5BAB928502}"/>
              </a:ext>
            </a:extLst>
          </p:cNvPr>
          <p:cNvSpPr txBox="1"/>
          <p:nvPr/>
        </p:nvSpPr>
        <p:spPr>
          <a:xfrm>
            <a:off x="4224893" y="3417946"/>
            <a:ext cx="3564645" cy="261610"/>
          </a:xfrm>
          <a:prstGeom prst="rect">
            <a:avLst/>
          </a:prstGeom>
          <a:solidFill>
            <a:schemeClr val="bg1"/>
          </a:solidFill>
          <a:ln>
            <a:noFill/>
          </a:ln>
        </p:spPr>
        <p:txBody>
          <a:bodyPr wrap="square" rtlCol="0">
            <a:spAutoFit/>
          </a:bodyPr>
          <a:lstStyle/>
          <a:p>
            <a:pPr algn="ctr"/>
            <a:r>
              <a:rPr lang="en-PH" sz="1100" dirty="0">
                <a:solidFill>
                  <a:srgbClr val="FF0000"/>
                </a:solidFill>
              </a:rPr>
              <a:t>ATTACH HERE THE SCANNED COPY OF CHECK AND RECEIPT</a:t>
            </a:r>
          </a:p>
        </p:txBody>
      </p:sp>
      <p:sp>
        <p:nvSpPr>
          <p:cNvPr id="11" name="Oval 10">
            <a:extLst>
              <a:ext uri="{FF2B5EF4-FFF2-40B4-BE49-F238E27FC236}">
                <a16:creationId xmlns:a16="http://schemas.microsoft.com/office/drawing/2014/main" id="{96E40309-A8BF-13D6-D094-EA077DE8E954}"/>
              </a:ext>
            </a:extLst>
          </p:cNvPr>
          <p:cNvSpPr/>
          <p:nvPr/>
        </p:nvSpPr>
        <p:spPr>
          <a:xfrm>
            <a:off x="4224893" y="5766566"/>
            <a:ext cx="1678196" cy="504019"/>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141482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125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heel(1)">
                                      <p:cBhvr>
                                        <p:cTn id="28"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C65B5CF-17A1-CF49-F4D0-5C823262B06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89A2003-9DDB-80E7-B57F-7025FF2DF74F}"/>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CREATION OF DISBURSEMENT (DV)</a:t>
            </a:r>
          </a:p>
          <a:p>
            <a:pPr algn="ctr"/>
            <a:r>
              <a:rPr lang="en-PH" sz="4000" dirty="0">
                <a:solidFill>
                  <a:schemeClr val="bg1"/>
                </a:solidFill>
                <a:latin typeface="Baskerville Old Face" panose="02020602080505020303" pitchFamily="18" charset="0"/>
              </a:rPr>
              <a:t>(NON-VAT GOODS)</a:t>
            </a:r>
          </a:p>
        </p:txBody>
      </p:sp>
      <p:cxnSp>
        <p:nvCxnSpPr>
          <p:cNvPr id="5" name="Straight Connector 4">
            <a:extLst>
              <a:ext uri="{FF2B5EF4-FFF2-40B4-BE49-F238E27FC236}">
                <a16:creationId xmlns:a16="http://schemas.microsoft.com/office/drawing/2014/main" id="{71434969-6B21-0E10-ABAA-0E0E4024F4A3}"/>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E0F67DA-7A84-74A4-55A8-4DD8638EA4FF}"/>
              </a:ext>
            </a:extLst>
          </p:cNvPr>
          <p:cNvPicPr>
            <a:picLocks noChangeAspect="1"/>
          </p:cNvPicPr>
          <p:nvPr/>
        </p:nvPicPr>
        <p:blipFill>
          <a:blip r:embed="rId3"/>
          <a:stretch>
            <a:fillRect/>
          </a:stretch>
        </p:blipFill>
        <p:spPr>
          <a:xfrm>
            <a:off x="1377043" y="1653607"/>
            <a:ext cx="9437914" cy="5013892"/>
          </a:xfrm>
          <a:prstGeom prst="rect">
            <a:avLst/>
          </a:prstGeom>
        </p:spPr>
      </p:pic>
    </p:spTree>
    <p:extLst>
      <p:ext uri="{BB962C8B-B14F-4D97-AF65-F5344CB8AC3E}">
        <p14:creationId xmlns:p14="http://schemas.microsoft.com/office/powerpoint/2010/main" val="224871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05BB805-D9C5-33BC-8A2E-F4BF105B75A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CEB2CB4-2113-03BD-9508-613E9B03A647}"/>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CREATION OF DISBURSEMENT (DV)</a:t>
            </a:r>
          </a:p>
          <a:p>
            <a:pPr algn="ctr"/>
            <a:r>
              <a:rPr lang="en-PH" sz="4000" dirty="0">
                <a:solidFill>
                  <a:schemeClr val="bg1"/>
                </a:solidFill>
                <a:latin typeface="Baskerville Old Face" panose="02020602080505020303" pitchFamily="18" charset="0"/>
              </a:rPr>
              <a:t>(NON-VAT GOODS)</a:t>
            </a:r>
          </a:p>
        </p:txBody>
      </p:sp>
      <p:cxnSp>
        <p:nvCxnSpPr>
          <p:cNvPr id="5" name="Straight Connector 4">
            <a:extLst>
              <a:ext uri="{FF2B5EF4-FFF2-40B4-BE49-F238E27FC236}">
                <a16:creationId xmlns:a16="http://schemas.microsoft.com/office/drawing/2014/main" id="{8158D8B7-7431-DA9E-5D02-6E16DC58C0A2}"/>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6B169D5-7D8E-21C3-2D6B-017AD980F8D8}"/>
              </a:ext>
            </a:extLst>
          </p:cNvPr>
          <p:cNvPicPr>
            <a:picLocks noChangeAspect="1"/>
          </p:cNvPicPr>
          <p:nvPr/>
        </p:nvPicPr>
        <p:blipFill>
          <a:blip r:embed="rId3"/>
          <a:stretch>
            <a:fillRect/>
          </a:stretch>
        </p:blipFill>
        <p:spPr>
          <a:xfrm>
            <a:off x="1391920" y="1631314"/>
            <a:ext cx="9326880" cy="4954905"/>
          </a:xfrm>
          <a:prstGeom prst="rect">
            <a:avLst/>
          </a:prstGeom>
        </p:spPr>
      </p:pic>
      <p:sp>
        <p:nvSpPr>
          <p:cNvPr id="6" name="Oval 5">
            <a:extLst>
              <a:ext uri="{FF2B5EF4-FFF2-40B4-BE49-F238E27FC236}">
                <a16:creationId xmlns:a16="http://schemas.microsoft.com/office/drawing/2014/main" id="{363C8278-63C6-C790-DC71-4F21144402AF}"/>
              </a:ext>
            </a:extLst>
          </p:cNvPr>
          <p:cNvSpPr/>
          <p:nvPr/>
        </p:nvSpPr>
        <p:spPr>
          <a:xfrm>
            <a:off x="1310640" y="2143762"/>
            <a:ext cx="492760" cy="43687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305538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E084F0A-AC67-AB95-8249-B9C8C2835CB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7EB8E46-D1C6-0532-2326-5BE081AFF7D6}"/>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CREATION OF DISBURSEMENT (DV)</a:t>
            </a:r>
          </a:p>
          <a:p>
            <a:pPr algn="ctr"/>
            <a:r>
              <a:rPr lang="en-PH" sz="4000" dirty="0">
                <a:solidFill>
                  <a:schemeClr val="bg1"/>
                </a:solidFill>
                <a:latin typeface="Baskerville Old Face" panose="02020602080505020303" pitchFamily="18" charset="0"/>
              </a:rPr>
              <a:t>(NON-VAT GOODS)</a:t>
            </a:r>
          </a:p>
        </p:txBody>
      </p:sp>
      <p:cxnSp>
        <p:nvCxnSpPr>
          <p:cNvPr id="5" name="Straight Connector 4">
            <a:extLst>
              <a:ext uri="{FF2B5EF4-FFF2-40B4-BE49-F238E27FC236}">
                <a16:creationId xmlns:a16="http://schemas.microsoft.com/office/drawing/2014/main" id="{B858F268-3161-DC45-02DD-34A0C1590CF9}"/>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5DC8DA5-9155-ED7F-E0C9-A0C2BAA0768E}"/>
              </a:ext>
            </a:extLst>
          </p:cNvPr>
          <p:cNvPicPr>
            <a:picLocks noChangeAspect="1"/>
          </p:cNvPicPr>
          <p:nvPr/>
        </p:nvPicPr>
        <p:blipFill>
          <a:blip r:embed="rId3"/>
          <a:stretch>
            <a:fillRect/>
          </a:stretch>
        </p:blipFill>
        <p:spPr>
          <a:xfrm>
            <a:off x="1431471" y="1711439"/>
            <a:ext cx="9329057" cy="4956062"/>
          </a:xfrm>
          <a:prstGeom prst="rect">
            <a:avLst/>
          </a:prstGeom>
        </p:spPr>
      </p:pic>
      <p:sp>
        <p:nvSpPr>
          <p:cNvPr id="10" name="Oval 9">
            <a:extLst>
              <a:ext uri="{FF2B5EF4-FFF2-40B4-BE49-F238E27FC236}">
                <a16:creationId xmlns:a16="http://schemas.microsoft.com/office/drawing/2014/main" id="{AF18A949-06D4-F48D-B0AF-4860A1E9868C}"/>
              </a:ext>
            </a:extLst>
          </p:cNvPr>
          <p:cNvSpPr/>
          <p:nvPr/>
        </p:nvSpPr>
        <p:spPr>
          <a:xfrm>
            <a:off x="1290320" y="3167199"/>
            <a:ext cx="1708331" cy="36576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215628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1)">
                                      <p:cBhvr>
                                        <p:cTn id="18"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3BBB49E-E73A-7A48-0D37-69BA3D02C0BA}"/>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3BFC9DE6-560D-7B6E-FDD1-EAF2435C834B}"/>
              </a:ext>
            </a:extLst>
          </p:cNvPr>
          <p:cNvSpPr txBox="1"/>
          <p:nvPr/>
        </p:nvSpPr>
        <p:spPr>
          <a:xfrm>
            <a:off x="560440" y="2281083"/>
            <a:ext cx="11012128" cy="3418885"/>
          </a:xfrm>
          <a:prstGeom prst="rect">
            <a:avLst/>
          </a:prstGeom>
          <a:noFill/>
        </p:spPr>
        <p:txBody>
          <a:bodyPr wrap="square" rtlCol="0">
            <a:spAutoFit/>
          </a:bodyPr>
          <a:lstStyle/>
          <a:p>
            <a:pPr marL="571500" indent="-571500" algn="l">
              <a:spcBef>
                <a:spcPts val="750"/>
              </a:spcBef>
              <a:spcAft>
                <a:spcPts val="600"/>
              </a:spcAft>
              <a:buFont typeface="Wingdings" panose="05000000000000000000" pitchFamily="2" charset="2"/>
              <a:buChar char="ü"/>
            </a:pPr>
            <a:r>
              <a:rPr lang="en-US" sz="4000" b="0" i="0" dirty="0">
                <a:solidFill>
                  <a:schemeClr val="bg1"/>
                </a:solidFill>
                <a:effectLst/>
                <a:latin typeface="Baskerville Old Face" panose="02020602080505020303" pitchFamily="18" charset="0"/>
              </a:rPr>
              <a:t>It helps ensure that schools have adequate funding to improve their operations.</a:t>
            </a:r>
          </a:p>
          <a:p>
            <a:pPr marL="571500" indent="-571500" algn="l">
              <a:spcBef>
                <a:spcPts val="750"/>
              </a:spcBef>
              <a:spcAft>
                <a:spcPts val="1500"/>
              </a:spcAft>
              <a:buFont typeface="Wingdings" panose="05000000000000000000" pitchFamily="2" charset="2"/>
              <a:buChar char="ü"/>
            </a:pPr>
            <a:r>
              <a:rPr lang="en-US" sz="4000" b="0" i="0" dirty="0">
                <a:solidFill>
                  <a:schemeClr val="bg1"/>
                </a:solidFill>
                <a:effectLst/>
                <a:latin typeface="Baskerville Old Face" panose="02020602080505020303" pitchFamily="18" charset="0"/>
              </a:rPr>
              <a:t>It helps improve the performance of teachers and learners.</a:t>
            </a:r>
          </a:p>
          <a:p>
            <a:pPr marL="571500" indent="-571500">
              <a:buFont typeface="Wingdings" panose="05000000000000000000" pitchFamily="2" charset="2"/>
              <a:buChar char="ü"/>
            </a:pPr>
            <a:endParaRPr lang="en-PH" sz="3200" dirty="0">
              <a:solidFill>
                <a:schemeClr val="bg1"/>
              </a:solidFill>
              <a:latin typeface="Baskerville Old Face" panose="02020602080505020303" pitchFamily="18" charset="0"/>
            </a:endParaRPr>
          </a:p>
        </p:txBody>
      </p:sp>
      <p:sp>
        <p:nvSpPr>
          <p:cNvPr id="2" name="Title 1">
            <a:extLst>
              <a:ext uri="{FF2B5EF4-FFF2-40B4-BE49-F238E27FC236}">
                <a16:creationId xmlns:a16="http://schemas.microsoft.com/office/drawing/2014/main" id="{9776C9ED-1263-59D5-E209-85946996B908}"/>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dirty="0">
                <a:solidFill>
                  <a:schemeClr val="bg1"/>
                </a:solidFill>
                <a:latin typeface="Baskerville Old Face" panose="02020602080505020303" pitchFamily="18" charset="0"/>
              </a:rPr>
              <a:t>WHY IS THE MOOE WEB-BASED SYSTEM IMPORTANT?</a:t>
            </a:r>
          </a:p>
        </p:txBody>
      </p:sp>
      <p:cxnSp>
        <p:nvCxnSpPr>
          <p:cNvPr id="3" name="Straight Connector 2">
            <a:extLst>
              <a:ext uri="{FF2B5EF4-FFF2-40B4-BE49-F238E27FC236}">
                <a16:creationId xmlns:a16="http://schemas.microsoft.com/office/drawing/2014/main" id="{BF3E0ED7-C34A-23A3-E6D1-A34873FA6227}"/>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112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1000"/>
                                        <p:tgtEl>
                                          <p:spTgt spid="7">
                                            <p:txEl>
                                              <p:pRg st="0" end="0"/>
                                            </p:txEl>
                                          </p:spTgt>
                                        </p:tgtEl>
                                      </p:cBhvr>
                                    </p:animEffect>
                                    <p:anim calcmode="lin" valueType="num">
                                      <p:cBhvr>
                                        <p:cTn id="2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fade">
                                      <p:cBhvr>
                                        <p:cTn id="26" dur="1000"/>
                                        <p:tgtEl>
                                          <p:spTgt spid="7">
                                            <p:txEl>
                                              <p:pRg st="1" end="1"/>
                                            </p:txEl>
                                          </p:spTgt>
                                        </p:tgtEl>
                                      </p:cBhvr>
                                    </p:animEffect>
                                    <p:anim calcmode="lin" valueType="num">
                                      <p:cBhvr>
                                        <p:cTn id="27"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06385BE-FA53-9690-74E9-5C3880D5440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7965A1F-60B2-E630-DE35-AFDB55F387A1}"/>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CREATION OF DISBURSEMENT (DV)</a:t>
            </a:r>
          </a:p>
          <a:p>
            <a:pPr algn="ctr"/>
            <a:r>
              <a:rPr lang="en-PH" sz="4000" dirty="0">
                <a:solidFill>
                  <a:schemeClr val="bg1"/>
                </a:solidFill>
                <a:latin typeface="Baskerville Old Face" panose="02020602080505020303" pitchFamily="18" charset="0"/>
              </a:rPr>
              <a:t>(NON-VAT GOODS)</a:t>
            </a:r>
          </a:p>
        </p:txBody>
      </p:sp>
      <p:cxnSp>
        <p:nvCxnSpPr>
          <p:cNvPr id="5" name="Straight Connector 4">
            <a:extLst>
              <a:ext uri="{FF2B5EF4-FFF2-40B4-BE49-F238E27FC236}">
                <a16:creationId xmlns:a16="http://schemas.microsoft.com/office/drawing/2014/main" id="{B872C417-B614-3044-7F1F-7FE855958CDB}"/>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500DCE1-5B7C-2657-26DA-56D278DE0843}"/>
              </a:ext>
            </a:extLst>
          </p:cNvPr>
          <p:cNvPicPr>
            <a:picLocks noChangeAspect="1"/>
          </p:cNvPicPr>
          <p:nvPr/>
        </p:nvPicPr>
        <p:blipFill>
          <a:blip r:embed="rId3"/>
          <a:stretch>
            <a:fillRect/>
          </a:stretch>
        </p:blipFill>
        <p:spPr>
          <a:xfrm>
            <a:off x="1496423" y="1698700"/>
            <a:ext cx="9405257" cy="4996543"/>
          </a:xfrm>
          <a:prstGeom prst="rect">
            <a:avLst/>
          </a:prstGeom>
        </p:spPr>
      </p:pic>
      <p:sp>
        <p:nvSpPr>
          <p:cNvPr id="6" name="Oval 5">
            <a:extLst>
              <a:ext uri="{FF2B5EF4-FFF2-40B4-BE49-F238E27FC236}">
                <a16:creationId xmlns:a16="http://schemas.microsoft.com/office/drawing/2014/main" id="{059B81DD-2D3B-B8E9-4083-D9812742F90D}"/>
              </a:ext>
            </a:extLst>
          </p:cNvPr>
          <p:cNvSpPr/>
          <p:nvPr/>
        </p:nvSpPr>
        <p:spPr>
          <a:xfrm>
            <a:off x="1290320" y="3384912"/>
            <a:ext cx="9813109" cy="523051"/>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245081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73FFB7C-1BC0-5842-DDA2-BE8D6E6B4A6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DC3674F-D608-E442-061A-10F691CB9037}"/>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CREATION OF DISBURSEMENT (DV)</a:t>
            </a:r>
          </a:p>
          <a:p>
            <a:pPr algn="ctr"/>
            <a:r>
              <a:rPr lang="en-PH" sz="4000" dirty="0">
                <a:solidFill>
                  <a:schemeClr val="bg1"/>
                </a:solidFill>
                <a:latin typeface="Baskerville Old Face" panose="02020602080505020303" pitchFamily="18" charset="0"/>
              </a:rPr>
              <a:t>(NON-VAT GOODS)</a:t>
            </a:r>
          </a:p>
        </p:txBody>
      </p:sp>
      <p:cxnSp>
        <p:nvCxnSpPr>
          <p:cNvPr id="5" name="Straight Connector 4">
            <a:extLst>
              <a:ext uri="{FF2B5EF4-FFF2-40B4-BE49-F238E27FC236}">
                <a16:creationId xmlns:a16="http://schemas.microsoft.com/office/drawing/2014/main" id="{CE3A6378-BF82-F00C-89A7-8FC7FBE2923C}"/>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65A4DE0-062C-FD50-7930-C9E6BBBCCBE6}"/>
              </a:ext>
            </a:extLst>
          </p:cNvPr>
          <p:cNvPicPr>
            <a:picLocks noChangeAspect="1"/>
          </p:cNvPicPr>
          <p:nvPr/>
        </p:nvPicPr>
        <p:blipFill>
          <a:blip r:embed="rId3"/>
          <a:stretch>
            <a:fillRect/>
          </a:stretch>
        </p:blipFill>
        <p:spPr>
          <a:xfrm>
            <a:off x="1328059" y="1642043"/>
            <a:ext cx="9459686" cy="5025458"/>
          </a:xfrm>
          <a:prstGeom prst="rect">
            <a:avLst/>
          </a:prstGeom>
        </p:spPr>
      </p:pic>
    </p:spTree>
    <p:extLst>
      <p:ext uri="{BB962C8B-B14F-4D97-AF65-F5344CB8AC3E}">
        <p14:creationId xmlns:p14="http://schemas.microsoft.com/office/powerpoint/2010/main" val="183412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73528B8-85C8-7358-3C4B-231D0BA40E40}"/>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86C864A-9CC0-0C53-FA4E-DC74F0404182}"/>
              </a:ext>
            </a:extLst>
          </p:cNvPr>
          <p:cNvPicPr>
            <a:picLocks noChangeAspect="1"/>
          </p:cNvPicPr>
          <p:nvPr/>
        </p:nvPicPr>
        <p:blipFill>
          <a:blip r:embed="rId3"/>
          <a:stretch>
            <a:fillRect/>
          </a:stretch>
        </p:blipFill>
        <p:spPr>
          <a:xfrm>
            <a:off x="1360714" y="1636259"/>
            <a:ext cx="9470571" cy="5031241"/>
          </a:xfrm>
          <a:prstGeom prst="rect">
            <a:avLst/>
          </a:prstGeom>
        </p:spPr>
      </p:pic>
      <p:sp>
        <p:nvSpPr>
          <p:cNvPr id="4" name="Title 1">
            <a:extLst>
              <a:ext uri="{FF2B5EF4-FFF2-40B4-BE49-F238E27FC236}">
                <a16:creationId xmlns:a16="http://schemas.microsoft.com/office/drawing/2014/main" id="{1D69F91C-5E4F-073A-2E6A-45753C3C3D8F}"/>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CREATION OF DISBURSEMENT (DV)</a:t>
            </a:r>
          </a:p>
          <a:p>
            <a:pPr algn="ctr"/>
            <a:r>
              <a:rPr lang="en-PH" sz="4000" dirty="0">
                <a:solidFill>
                  <a:schemeClr val="bg1"/>
                </a:solidFill>
                <a:latin typeface="Baskerville Old Face" panose="02020602080505020303" pitchFamily="18" charset="0"/>
              </a:rPr>
              <a:t>(NON-VAT GOODS)</a:t>
            </a:r>
          </a:p>
        </p:txBody>
      </p:sp>
      <p:cxnSp>
        <p:nvCxnSpPr>
          <p:cNvPr id="5" name="Straight Connector 4">
            <a:extLst>
              <a:ext uri="{FF2B5EF4-FFF2-40B4-BE49-F238E27FC236}">
                <a16:creationId xmlns:a16="http://schemas.microsoft.com/office/drawing/2014/main" id="{7737D431-DF52-8B61-219B-657A613779F7}"/>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94EED827-DC50-7B5F-95B5-565D334D884F}"/>
              </a:ext>
            </a:extLst>
          </p:cNvPr>
          <p:cNvSpPr/>
          <p:nvPr/>
        </p:nvSpPr>
        <p:spPr>
          <a:xfrm>
            <a:off x="6373947" y="2742654"/>
            <a:ext cx="1708331" cy="36576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57522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31A4A8F-7E03-4D2E-1BCB-7BC59543469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F90D496-003E-0E0A-C0A5-B1EDBF2DA4E9}"/>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CREATION OF DISBURSEMENT (DV)</a:t>
            </a:r>
          </a:p>
          <a:p>
            <a:pPr algn="ctr"/>
            <a:r>
              <a:rPr lang="en-PH" sz="4000" dirty="0">
                <a:solidFill>
                  <a:schemeClr val="bg1"/>
                </a:solidFill>
                <a:latin typeface="Baskerville Old Face" panose="02020602080505020303" pitchFamily="18" charset="0"/>
              </a:rPr>
              <a:t>(NON-VAT GOODS)</a:t>
            </a:r>
          </a:p>
        </p:txBody>
      </p:sp>
      <p:cxnSp>
        <p:nvCxnSpPr>
          <p:cNvPr id="5" name="Straight Connector 4">
            <a:extLst>
              <a:ext uri="{FF2B5EF4-FFF2-40B4-BE49-F238E27FC236}">
                <a16:creationId xmlns:a16="http://schemas.microsoft.com/office/drawing/2014/main" id="{CA5C99DC-9284-5D7F-E801-D4EA4084F2E4}"/>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143B5E1-147F-70E9-A6C4-2C40F91B1A37}"/>
              </a:ext>
            </a:extLst>
          </p:cNvPr>
          <p:cNvPicPr>
            <a:picLocks noChangeAspect="1"/>
          </p:cNvPicPr>
          <p:nvPr/>
        </p:nvPicPr>
        <p:blipFill>
          <a:blip r:embed="rId3"/>
          <a:stretch>
            <a:fillRect/>
          </a:stretch>
        </p:blipFill>
        <p:spPr>
          <a:xfrm>
            <a:off x="1317176" y="1659593"/>
            <a:ext cx="9470571" cy="5031241"/>
          </a:xfrm>
          <a:prstGeom prst="rect">
            <a:avLst/>
          </a:prstGeom>
        </p:spPr>
      </p:pic>
      <p:sp>
        <p:nvSpPr>
          <p:cNvPr id="12" name="Oval 11">
            <a:extLst>
              <a:ext uri="{FF2B5EF4-FFF2-40B4-BE49-F238E27FC236}">
                <a16:creationId xmlns:a16="http://schemas.microsoft.com/office/drawing/2014/main" id="{EDC7C068-9121-6140-719E-30714948F173}"/>
              </a:ext>
            </a:extLst>
          </p:cNvPr>
          <p:cNvSpPr/>
          <p:nvPr/>
        </p:nvSpPr>
        <p:spPr>
          <a:xfrm>
            <a:off x="4109722" y="3635279"/>
            <a:ext cx="1708331" cy="36576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49663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CE6E5F3-2199-AF24-4297-33BCD14424C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EC1DBB0-ED60-1011-92AB-E73C9C13CD72}"/>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CREATION OF DISBURSEMENT (DV)</a:t>
            </a:r>
          </a:p>
          <a:p>
            <a:pPr algn="ctr"/>
            <a:r>
              <a:rPr lang="en-PH" sz="4000" dirty="0">
                <a:solidFill>
                  <a:schemeClr val="bg1"/>
                </a:solidFill>
                <a:latin typeface="Baskerville Old Face" panose="02020602080505020303" pitchFamily="18" charset="0"/>
              </a:rPr>
              <a:t>(NON-VAT GOODS)</a:t>
            </a:r>
          </a:p>
        </p:txBody>
      </p:sp>
      <p:cxnSp>
        <p:nvCxnSpPr>
          <p:cNvPr id="5" name="Straight Connector 4">
            <a:extLst>
              <a:ext uri="{FF2B5EF4-FFF2-40B4-BE49-F238E27FC236}">
                <a16:creationId xmlns:a16="http://schemas.microsoft.com/office/drawing/2014/main" id="{B4120273-AB49-9529-B9D6-C1CFBEC54301}"/>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412EE99-A51C-FC81-7E88-3E41EF85C4CA}"/>
              </a:ext>
            </a:extLst>
          </p:cNvPr>
          <p:cNvPicPr>
            <a:picLocks noChangeAspect="1"/>
          </p:cNvPicPr>
          <p:nvPr/>
        </p:nvPicPr>
        <p:blipFill>
          <a:blip r:embed="rId3"/>
          <a:stretch>
            <a:fillRect/>
          </a:stretch>
        </p:blipFill>
        <p:spPr>
          <a:xfrm>
            <a:off x="1426028" y="1705653"/>
            <a:ext cx="9339943" cy="4961845"/>
          </a:xfrm>
          <a:prstGeom prst="rect">
            <a:avLst/>
          </a:prstGeom>
        </p:spPr>
      </p:pic>
      <p:sp>
        <p:nvSpPr>
          <p:cNvPr id="11" name="Oval 10">
            <a:extLst>
              <a:ext uri="{FF2B5EF4-FFF2-40B4-BE49-F238E27FC236}">
                <a16:creationId xmlns:a16="http://schemas.microsoft.com/office/drawing/2014/main" id="{07B3C6B8-62D9-CBFE-A03F-435E38AAC8C8}"/>
              </a:ext>
            </a:extLst>
          </p:cNvPr>
          <p:cNvSpPr/>
          <p:nvPr/>
        </p:nvSpPr>
        <p:spPr>
          <a:xfrm>
            <a:off x="4273005" y="5929545"/>
            <a:ext cx="1708331" cy="36576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51625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heel(1)">
                                      <p:cBhvr>
                                        <p:cTn id="18"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3D7C5E4-59F6-B81C-2649-F1E6EFF976B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2980223-9400-C0EE-0D2E-819C0F202593}"/>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CREATION OF DISBURSEMENT (DV)</a:t>
            </a:r>
          </a:p>
          <a:p>
            <a:pPr algn="ctr"/>
            <a:r>
              <a:rPr lang="en-PH" sz="4000" dirty="0">
                <a:solidFill>
                  <a:schemeClr val="bg1"/>
                </a:solidFill>
                <a:latin typeface="Baskerville Old Face" panose="02020602080505020303" pitchFamily="18" charset="0"/>
              </a:rPr>
              <a:t>(NON-VAT GOODS)</a:t>
            </a:r>
          </a:p>
        </p:txBody>
      </p:sp>
      <p:cxnSp>
        <p:nvCxnSpPr>
          <p:cNvPr id="5" name="Straight Connector 4">
            <a:extLst>
              <a:ext uri="{FF2B5EF4-FFF2-40B4-BE49-F238E27FC236}">
                <a16:creationId xmlns:a16="http://schemas.microsoft.com/office/drawing/2014/main" id="{BCA02D21-3939-E210-BBF8-B59FCA125F7F}"/>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71E079F-A16B-AF54-7A82-023FCAD9EB7D}"/>
              </a:ext>
            </a:extLst>
          </p:cNvPr>
          <p:cNvPicPr>
            <a:picLocks noChangeAspect="1"/>
          </p:cNvPicPr>
          <p:nvPr/>
        </p:nvPicPr>
        <p:blipFill>
          <a:blip r:embed="rId3"/>
          <a:stretch>
            <a:fillRect/>
          </a:stretch>
        </p:blipFill>
        <p:spPr>
          <a:xfrm>
            <a:off x="1306289" y="1652930"/>
            <a:ext cx="9459681" cy="5025455"/>
          </a:xfrm>
          <a:prstGeom prst="rect">
            <a:avLst/>
          </a:prstGeom>
        </p:spPr>
      </p:pic>
    </p:spTree>
    <p:extLst>
      <p:ext uri="{BB962C8B-B14F-4D97-AF65-F5344CB8AC3E}">
        <p14:creationId xmlns:p14="http://schemas.microsoft.com/office/powerpoint/2010/main" val="2500553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222ACCE-D753-A1E0-3189-7D1176E66B0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C257340-9C5B-15E8-A642-87A8CE0C12D4}"/>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CREATION OF DISBURSEMENT (DV)</a:t>
            </a:r>
          </a:p>
          <a:p>
            <a:pPr algn="ctr"/>
            <a:r>
              <a:rPr lang="en-PH" sz="4000" dirty="0">
                <a:solidFill>
                  <a:schemeClr val="bg1"/>
                </a:solidFill>
                <a:latin typeface="Baskerville Old Face" panose="02020602080505020303" pitchFamily="18" charset="0"/>
              </a:rPr>
              <a:t>(NON-VAT GOODS)</a:t>
            </a:r>
          </a:p>
        </p:txBody>
      </p:sp>
      <p:cxnSp>
        <p:nvCxnSpPr>
          <p:cNvPr id="5" name="Straight Connector 4">
            <a:extLst>
              <a:ext uri="{FF2B5EF4-FFF2-40B4-BE49-F238E27FC236}">
                <a16:creationId xmlns:a16="http://schemas.microsoft.com/office/drawing/2014/main" id="{D83E6D6F-D0EB-CE03-8ED4-C6D3284D1F94}"/>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11DC91B-4827-BA07-FF57-BF791D04546F}"/>
              </a:ext>
            </a:extLst>
          </p:cNvPr>
          <p:cNvPicPr>
            <a:picLocks noChangeAspect="1"/>
          </p:cNvPicPr>
          <p:nvPr/>
        </p:nvPicPr>
        <p:blipFill>
          <a:blip r:embed="rId3"/>
          <a:stretch>
            <a:fillRect/>
          </a:stretch>
        </p:blipFill>
        <p:spPr>
          <a:xfrm>
            <a:off x="1371599" y="1681841"/>
            <a:ext cx="9405257" cy="4996543"/>
          </a:xfrm>
          <a:prstGeom prst="rect">
            <a:avLst/>
          </a:prstGeom>
        </p:spPr>
      </p:pic>
      <p:sp>
        <p:nvSpPr>
          <p:cNvPr id="6" name="Oval 5">
            <a:extLst>
              <a:ext uri="{FF2B5EF4-FFF2-40B4-BE49-F238E27FC236}">
                <a16:creationId xmlns:a16="http://schemas.microsoft.com/office/drawing/2014/main" id="{395289A2-EF5A-C911-8B8F-DA7FDD47CD2D}"/>
              </a:ext>
            </a:extLst>
          </p:cNvPr>
          <p:cNvSpPr/>
          <p:nvPr/>
        </p:nvSpPr>
        <p:spPr>
          <a:xfrm>
            <a:off x="1012371" y="3396347"/>
            <a:ext cx="10167257" cy="47407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328086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03D30E8-04BE-2207-9CFA-7AF0EE7BBA98}"/>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D09F9D5B-2F89-6D4E-AFC5-F93FB0ECD007}"/>
              </a:ext>
            </a:extLst>
          </p:cNvPr>
          <p:cNvPicPr>
            <a:picLocks noChangeAspect="1"/>
          </p:cNvPicPr>
          <p:nvPr/>
        </p:nvPicPr>
        <p:blipFill>
          <a:blip r:embed="rId3"/>
          <a:stretch>
            <a:fillRect/>
          </a:stretch>
        </p:blipFill>
        <p:spPr>
          <a:xfrm>
            <a:off x="1404257" y="1682523"/>
            <a:ext cx="9383486" cy="4984977"/>
          </a:xfrm>
          <a:prstGeom prst="rect">
            <a:avLst/>
          </a:prstGeom>
        </p:spPr>
      </p:pic>
      <p:sp>
        <p:nvSpPr>
          <p:cNvPr id="4" name="Title 1">
            <a:extLst>
              <a:ext uri="{FF2B5EF4-FFF2-40B4-BE49-F238E27FC236}">
                <a16:creationId xmlns:a16="http://schemas.microsoft.com/office/drawing/2014/main" id="{69ADF7EE-0DF8-1E7A-075E-8E1537B034C5}"/>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CREATION OF DISBURSEMENT (DV)</a:t>
            </a:r>
          </a:p>
          <a:p>
            <a:pPr algn="ctr"/>
            <a:r>
              <a:rPr lang="en-PH" sz="4000" dirty="0">
                <a:solidFill>
                  <a:schemeClr val="bg1"/>
                </a:solidFill>
                <a:latin typeface="Baskerville Old Face" panose="02020602080505020303" pitchFamily="18" charset="0"/>
              </a:rPr>
              <a:t>(NON-VAT GOODS)</a:t>
            </a:r>
          </a:p>
        </p:txBody>
      </p:sp>
      <p:cxnSp>
        <p:nvCxnSpPr>
          <p:cNvPr id="5" name="Straight Connector 4">
            <a:extLst>
              <a:ext uri="{FF2B5EF4-FFF2-40B4-BE49-F238E27FC236}">
                <a16:creationId xmlns:a16="http://schemas.microsoft.com/office/drawing/2014/main" id="{0F0BE4BE-0A82-10C4-863C-FD379ED9812C}"/>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ACC8D6C-080B-8B4C-A26A-16A1C208D71A}"/>
              </a:ext>
            </a:extLst>
          </p:cNvPr>
          <p:cNvSpPr txBox="1"/>
          <p:nvPr/>
        </p:nvSpPr>
        <p:spPr>
          <a:xfrm>
            <a:off x="4260349" y="3642923"/>
            <a:ext cx="3564645" cy="215444"/>
          </a:xfrm>
          <a:prstGeom prst="rect">
            <a:avLst/>
          </a:prstGeom>
          <a:solidFill>
            <a:schemeClr val="bg1"/>
          </a:solidFill>
          <a:ln>
            <a:noFill/>
          </a:ln>
        </p:spPr>
        <p:txBody>
          <a:bodyPr wrap="square" rtlCol="0">
            <a:spAutoFit/>
          </a:bodyPr>
          <a:lstStyle/>
          <a:p>
            <a:r>
              <a:rPr lang="en-PH" sz="800" dirty="0">
                <a:solidFill>
                  <a:srgbClr val="FF0000"/>
                </a:solidFill>
              </a:rPr>
              <a:t>3073220</a:t>
            </a:r>
          </a:p>
        </p:txBody>
      </p:sp>
      <p:sp>
        <p:nvSpPr>
          <p:cNvPr id="12" name="Rectangle 11">
            <a:extLst>
              <a:ext uri="{FF2B5EF4-FFF2-40B4-BE49-F238E27FC236}">
                <a16:creationId xmlns:a16="http://schemas.microsoft.com/office/drawing/2014/main" id="{96BAF5D1-AE9F-F052-B82C-62990FD13E44}"/>
              </a:ext>
            </a:extLst>
          </p:cNvPr>
          <p:cNvSpPr/>
          <p:nvPr/>
        </p:nvSpPr>
        <p:spPr>
          <a:xfrm>
            <a:off x="4284564" y="4134089"/>
            <a:ext cx="729202" cy="1776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3" name="Rectangle 12">
            <a:extLst>
              <a:ext uri="{FF2B5EF4-FFF2-40B4-BE49-F238E27FC236}">
                <a16:creationId xmlns:a16="http://schemas.microsoft.com/office/drawing/2014/main" id="{141789AA-58F2-960B-5278-6DE8395C6404}"/>
              </a:ext>
            </a:extLst>
          </p:cNvPr>
          <p:cNvSpPr/>
          <p:nvPr/>
        </p:nvSpPr>
        <p:spPr>
          <a:xfrm>
            <a:off x="4286489" y="4506403"/>
            <a:ext cx="729202" cy="1776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9" name="TextBox 8">
            <a:extLst>
              <a:ext uri="{FF2B5EF4-FFF2-40B4-BE49-F238E27FC236}">
                <a16:creationId xmlns:a16="http://schemas.microsoft.com/office/drawing/2014/main" id="{2704091D-7CBC-B595-1348-8F2519548757}"/>
              </a:ext>
            </a:extLst>
          </p:cNvPr>
          <p:cNvSpPr txBox="1"/>
          <p:nvPr/>
        </p:nvSpPr>
        <p:spPr>
          <a:xfrm>
            <a:off x="4268814" y="4496090"/>
            <a:ext cx="3564645" cy="215444"/>
          </a:xfrm>
          <a:prstGeom prst="rect">
            <a:avLst/>
          </a:prstGeom>
          <a:solidFill>
            <a:schemeClr val="bg1"/>
          </a:solidFill>
          <a:ln>
            <a:noFill/>
          </a:ln>
        </p:spPr>
        <p:txBody>
          <a:bodyPr wrap="square" rtlCol="0">
            <a:spAutoFit/>
          </a:bodyPr>
          <a:lstStyle/>
          <a:p>
            <a:r>
              <a:rPr lang="en-PH" sz="800" dirty="0">
                <a:solidFill>
                  <a:srgbClr val="FF0000"/>
                </a:solidFill>
              </a:rPr>
              <a:t>January</a:t>
            </a:r>
          </a:p>
        </p:txBody>
      </p:sp>
      <p:sp>
        <p:nvSpPr>
          <p:cNvPr id="10" name="TextBox 9">
            <a:extLst>
              <a:ext uri="{FF2B5EF4-FFF2-40B4-BE49-F238E27FC236}">
                <a16:creationId xmlns:a16="http://schemas.microsoft.com/office/drawing/2014/main" id="{6C2B4C98-A96C-7430-BE38-D0D16EDCFEF4}"/>
              </a:ext>
            </a:extLst>
          </p:cNvPr>
          <p:cNvSpPr txBox="1"/>
          <p:nvPr/>
        </p:nvSpPr>
        <p:spPr>
          <a:xfrm>
            <a:off x="4251527" y="4075294"/>
            <a:ext cx="3564645" cy="215444"/>
          </a:xfrm>
          <a:prstGeom prst="rect">
            <a:avLst/>
          </a:prstGeom>
          <a:solidFill>
            <a:schemeClr val="bg1"/>
          </a:solidFill>
          <a:ln>
            <a:noFill/>
          </a:ln>
        </p:spPr>
        <p:txBody>
          <a:bodyPr wrap="square" rtlCol="0">
            <a:spAutoFit/>
          </a:bodyPr>
          <a:lstStyle/>
          <a:p>
            <a:r>
              <a:rPr lang="en-PH" sz="800" dirty="0">
                <a:solidFill>
                  <a:srgbClr val="FF0000"/>
                </a:solidFill>
              </a:rPr>
              <a:t>2025-01-27</a:t>
            </a:r>
          </a:p>
        </p:txBody>
      </p:sp>
    </p:spTree>
    <p:extLst>
      <p:ext uri="{BB962C8B-B14F-4D97-AF65-F5344CB8AC3E}">
        <p14:creationId xmlns:p14="http://schemas.microsoft.com/office/powerpoint/2010/main" val="11169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2" grpId="0" animBg="1"/>
      <p:bldP spid="13" grpId="0" animBg="1"/>
      <p:bldP spid="9" grpId="0" animBg="1"/>
      <p:bldP spid="1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81ED8C1-7043-59C7-89E3-3F9E718B63D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7E0E550-7BEB-66A8-B17D-1CE260A1FE1B}"/>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CREATION OF DISBURSEMENT (DV)</a:t>
            </a:r>
          </a:p>
          <a:p>
            <a:pPr algn="ctr"/>
            <a:r>
              <a:rPr lang="en-PH" sz="4000" dirty="0">
                <a:solidFill>
                  <a:schemeClr val="bg1"/>
                </a:solidFill>
                <a:latin typeface="Baskerville Old Face" panose="02020602080505020303" pitchFamily="18" charset="0"/>
              </a:rPr>
              <a:t>(NON-VAT GOODS)</a:t>
            </a:r>
          </a:p>
        </p:txBody>
      </p:sp>
      <p:cxnSp>
        <p:nvCxnSpPr>
          <p:cNvPr id="5" name="Straight Connector 4">
            <a:extLst>
              <a:ext uri="{FF2B5EF4-FFF2-40B4-BE49-F238E27FC236}">
                <a16:creationId xmlns:a16="http://schemas.microsoft.com/office/drawing/2014/main" id="{549724E1-F76E-57F7-B81D-B06DF23A6BE7}"/>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3A788DA-0EBC-5C58-2C66-2001A024DB8E}"/>
              </a:ext>
            </a:extLst>
          </p:cNvPr>
          <p:cNvPicPr>
            <a:picLocks noChangeAspect="1"/>
          </p:cNvPicPr>
          <p:nvPr/>
        </p:nvPicPr>
        <p:blipFill>
          <a:blip r:embed="rId3"/>
          <a:stretch>
            <a:fillRect/>
          </a:stretch>
        </p:blipFill>
        <p:spPr>
          <a:xfrm>
            <a:off x="1366157" y="1663813"/>
            <a:ext cx="9459686" cy="5025458"/>
          </a:xfrm>
          <a:prstGeom prst="rect">
            <a:avLst/>
          </a:prstGeom>
        </p:spPr>
      </p:pic>
      <p:sp>
        <p:nvSpPr>
          <p:cNvPr id="13" name="Oval 12">
            <a:extLst>
              <a:ext uri="{FF2B5EF4-FFF2-40B4-BE49-F238E27FC236}">
                <a16:creationId xmlns:a16="http://schemas.microsoft.com/office/drawing/2014/main" id="{B7BC0338-C1F9-CDF3-5B1E-BE7FF4770E18}"/>
              </a:ext>
            </a:extLst>
          </p:cNvPr>
          <p:cNvSpPr/>
          <p:nvPr/>
        </p:nvSpPr>
        <p:spPr>
          <a:xfrm>
            <a:off x="6470267" y="2742249"/>
            <a:ext cx="1708331" cy="36576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173592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BCC4E8E-35A1-3241-CE9A-A50DED879DE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FA0F666-E094-79D2-DE14-4F1BBD348CD1}"/>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CREATION OF DISBURSEMENT (DV)</a:t>
            </a:r>
          </a:p>
          <a:p>
            <a:pPr algn="ctr"/>
            <a:r>
              <a:rPr lang="en-PH" sz="4000" dirty="0">
                <a:solidFill>
                  <a:schemeClr val="bg1"/>
                </a:solidFill>
                <a:latin typeface="Baskerville Old Face" panose="02020602080505020303" pitchFamily="18" charset="0"/>
              </a:rPr>
              <a:t>(NON-VAT GOODS)</a:t>
            </a:r>
          </a:p>
        </p:txBody>
      </p:sp>
      <p:cxnSp>
        <p:nvCxnSpPr>
          <p:cNvPr id="5" name="Straight Connector 4">
            <a:extLst>
              <a:ext uri="{FF2B5EF4-FFF2-40B4-BE49-F238E27FC236}">
                <a16:creationId xmlns:a16="http://schemas.microsoft.com/office/drawing/2014/main" id="{77629232-680F-120F-CA5F-6CA898323C79}"/>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57DBE49-FF64-EF32-8D08-0DC915947264}"/>
              </a:ext>
            </a:extLst>
          </p:cNvPr>
          <p:cNvPicPr>
            <a:picLocks noChangeAspect="1"/>
          </p:cNvPicPr>
          <p:nvPr/>
        </p:nvPicPr>
        <p:blipFill>
          <a:blip r:embed="rId3"/>
          <a:stretch>
            <a:fillRect/>
          </a:stretch>
        </p:blipFill>
        <p:spPr>
          <a:xfrm>
            <a:off x="1338942" y="1653389"/>
            <a:ext cx="9481457" cy="5037024"/>
          </a:xfrm>
          <a:prstGeom prst="rect">
            <a:avLst/>
          </a:prstGeom>
        </p:spPr>
      </p:pic>
      <p:sp>
        <p:nvSpPr>
          <p:cNvPr id="11" name="Oval 10">
            <a:extLst>
              <a:ext uri="{FF2B5EF4-FFF2-40B4-BE49-F238E27FC236}">
                <a16:creationId xmlns:a16="http://schemas.microsoft.com/office/drawing/2014/main" id="{F68A20C8-5352-46C3-807D-03AAF0A5EA3A}"/>
              </a:ext>
            </a:extLst>
          </p:cNvPr>
          <p:cNvSpPr/>
          <p:nvPr/>
        </p:nvSpPr>
        <p:spPr>
          <a:xfrm>
            <a:off x="4005687" y="3598768"/>
            <a:ext cx="1708331" cy="36576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85149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heel(1)">
                                      <p:cBhvr>
                                        <p:cTn id="18"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DE6790B-2A00-2D15-336A-4C07BDB2E01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3496717-47F6-DCFB-0902-04241A40B7FD}"/>
              </a:ext>
            </a:extLst>
          </p:cNvPr>
          <p:cNvPicPr>
            <a:picLocks noChangeAspect="1"/>
          </p:cNvPicPr>
          <p:nvPr/>
        </p:nvPicPr>
        <p:blipFill>
          <a:blip r:embed="rId3">
            <a:extLst>
              <a:ext uri="{28A0092B-C50C-407E-A947-70E740481C1C}">
                <a14:useLocalDpi xmlns:a14="http://schemas.microsoft.com/office/drawing/2010/main" val="0"/>
              </a:ext>
            </a:extLst>
          </a:blip>
          <a:srcRect r="32732"/>
          <a:stretch/>
        </p:blipFill>
        <p:spPr>
          <a:xfrm>
            <a:off x="3765758" y="1671498"/>
            <a:ext cx="4768642" cy="5068679"/>
          </a:xfrm>
          <a:prstGeom prst="rect">
            <a:avLst/>
          </a:prstGeom>
        </p:spPr>
      </p:pic>
      <p:sp>
        <p:nvSpPr>
          <p:cNvPr id="2" name="Title 1">
            <a:extLst>
              <a:ext uri="{FF2B5EF4-FFF2-40B4-BE49-F238E27FC236}">
                <a16:creationId xmlns:a16="http://schemas.microsoft.com/office/drawing/2014/main" id="{61616A6B-DA7F-5B1C-2BCC-ABF8843C6DAE}"/>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400" b="1" dirty="0">
                <a:solidFill>
                  <a:schemeClr val="bg1"/>
                </a:solidFill>
                <a:latin typeface="Baskerville Old Face" panose="02020602080505020303" pitchFamily="18" charset="0"/>
              </a:rPr>
              <a:t>DIVISION MEMORANDUM NO. 592 s. 2024</a:t>
            </a:r>
            <a:endParaRPr lang="en-PH" dirty="0">
              <a:solidFill>
                <a:schemeClr val="bg1"/>
              </a:solidFill>
              <a:latin typeface="Baskerville Old Face" panose="02020602080505020303" pitchFamily="18" charset="0"/>
            </a:endParaRPr>
          </a:p>
        </p:txBody>
      </p:sp>
      <p:cxnSp>
        <p:nvCxnSpPr>
          <p:cNvPr id="3" name="Straight Connector 2">
            <a:extLst>
              <a:ext uri="{FF2B5EF4-FFF2-40B4-BE49-F238E27FC236}">
                <a16:creationId xmlns:a16="http://schemas.microsoft.com/office/drawing/2014/main" id="{C56E2B87-4022-A2F3-B2DB-30762A9D536A}"/>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446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9E6514D-C282-BA0D-5EEC-98EBCACFB6D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BEDB186-9306-0EBE-543D-9E53E4C588FF}"/>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CREATION OF DISBURSEMENT (DV)</a:t>
            </a:r>
          </a:p>
          <a:p>
            <a:pPr algn="ctr"/>
            <a:r>
              <a:rPr lang="en-PH" sz="4000" dirty="0">
                <a:solidFill>
                  <a:schemeClr val="bg1"/>
                </a:solidFill>
                <a:latin typeface="Baskerville Old Face" panose="02020602080505020303" pitchFamily="18" charset="0"/>
              </a:rPr>
              <a:t>(NON-VAT GOODS)</a:t>
            </a:r>
          </a:p>
        </p:txBody>
      </p:sp>
      <p:cxnSp>
        <p:nvCxnSpPr>
          <p:cNvPr id="5" name="Straight Connector 4">
            <a:extLst>
              <a:ext uri="{FF2B5EF4-FFF2-40B4-BE49-F238E27FC236}">
                <a16:creationId xmlns:a16="http://schemas.microsoft.com/office/drawing/2014/main" id="{CE15A585-2C4A-4634-0EAE-863309FA0304}"/>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8DD5B0F-9C59-A47B-8D3F-6976C7ED3473}"/>
              </a:ext>
            </a:extLst>
          </p:cNvPr>
          <p:cNvPicPr>
            <a:picLocks noChangeAspect="1"/>
          </p:cNvPicPr>
          <p:nvPr/>
        </p:nvPicPr>
        <p:blipFill>
          <a:blip r:embed="rId3"/>
          <a:stretch>
            <a:fillRect/>
          </a:stretch>
        </p:blipFill>
        <p:spPr>
          <a:xfrm>
            <a:off x="1398814" y="1748196"/>
            <a:ext cx="9394371" cy="4990760"/>
          </a:xfrm>
          <a:prstGeom prst="rect">
            <a:avLst/>
          </a:prstGeom>
        </p:spPr>
      </p:pic>
      <p:sp>
        <p:nvSpPr>
          <p:cNvPr id="6" name="Oval 5">
            <a:extLst>
              <a:ext uri="{FF2B5EF4-FFF2-40B4-BE49-F238E27FC236}">
                <a16:creationId xmlns:a16="http://schemas.microsoft.com/office/drawing/2014/main" id="{BEAACA79-F5A0-036D-160C-7C959A2CC16C}"/>
              </a:ext>
            </a:extLst>
          </p:cNvPr>
          <p:cNvSpPr/>
          <p:nvPr/>
        </p:nvSpPr>
        <p:spPr>
          <a:xfrm>
            <a:off x="4284939" y="5971850"/>
            <a:ext cx="1708331" cy="36576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323976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F86D0B2-4FCC-5DFF-3A0D-B79FCE69C63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93B3CC0-0BF7-565F-EB36-1C4F1B14F403}"/>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CREATION OF DISBURSEMENT (DV)</a:t>
            </a:r>
          </a:p>
          <a:p>
            <a:pPr algn="ctr"/>
            <a:r>
              <a:rPr lang="en-PH" sz="4000" dirty="0">
                <a:solidFill>
                  <a:schemeClr val="bg1"/>
                </a:solidFill>
                <a:latin typeface="Baskerville Old Face" panose="02020602080505020303" pitchFamily="18" charset="0"/>
              </a:rPr>
              <a:t>(NON-VAT GOODS)</a:t>
            </a:r>
          </a:p>
        </p:txBody>
      </p:sp>
      <p:cxnSp>
        <p:nvCxnSpPr>
          <p:cNvPr id="5" name="Straight Connector 4">
            <a:extLst>
              <a:ext uri="{FF2B5EF4-FFF2-40B4-BE49-F238E27FC236}">
                <a16:creationId xmlns:a16="http://schemas.microsoft.com/office/drawing/2014/main" id="{8ED0E1C9-920D-467D-2224-392CFD53C97B}"/>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E2C355D-2AF8-1717-F026-2A191A005274}"/>
              </a:ext>
            </a:extLst>
          </p:cNvPr>
          <p:cNvPicPr>
            <a:picLocks noChangeAspect="1"/>
          </p:cNvPicPr>
          <p:nvPr/>
        </p:nvPicPr>
        <p:blipFill>
          <a:blip r:embed="rId3"/>
          <a:stretch>
            <a:fillRect/>
          </a:stretch>
        </p:blipFill>
        <p:spPr>
          <a:xfrm>
            <a:off x="1409700" y="1688307"/>
            <a:ext cx="9372600" cy="4979194"/>
          </a:xfrm>
          <a:prstGeom prst="rect">
            <a:avLst/>
          </a:prstGeom>
        </p:spPr>
      </p:pic>
    </p:spTree>
    <p:extLst>
      <p:ext uri="{BB962C8B-B14F-4D97-AF65-F5344CB8AC3E}">
        <p14:creationId xmlns:p14="http://schemas.microsoft.com/office/powerpoint/2010/main" val="216889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52A1FA8-992B-6D36-0A6F-E02BBE5767B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D905A6C-5F22-50CD-0E36-71A2D3066330}"/>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CREATION OF DISBURSEMENT (DV)</a:t>
            </a:r>
          </a:p>
          <a:p>
            <a:pPr algn="ctr"/>
            <a:r>
              <a:rPr lang="en-PH" sz="4000" dirty="0">
                <a:solidFill>
                  <a:schemeClr val="bg1"/>
                </a:solidFill>
                <a:latin typeface="Baskerville Old Face" panose="02020602080505020303" pitchFamily="18" charset="0"/>
              </a:rPr>
              <a:t>(NON-VAT GOODS)</a:t>
            </a:r>
          </a:p>
        </p:txBody>
      </p:sp>
      <p:cxnSp>
        <p:nvCxnSpPr>
          <p:cNvPr id="5" name="Straight Connector 4">
            <a:extLst>
              <a:ext uri="{FF2B5EF4-FFF2-40B4-BE49-F238E27FC236}">
                <a16:creationId xmlns:a16="http://schemas.microsoft.com/office/drawing/2014/main" id="{36DA9DCE-BADB-FF6C-8B35-6DA92259047F}"/>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7016D02-011F-E39B-D1E5-722C1FDEAA6F}"/>
              </a:ext>
            </a:extLst>
          </p:cNvPr>
          <p:cNvPicPr>
            <a:picLocks noChangeAspect="1"/>
          </p:cNvPicPr>
          <p:nvPr/>
        </p:nvPicPr>
        <p:blipFill>
          <a:blip r:embed="rId3"/>
          <a:stretch>
            <a:fillRect/>
          </a:stretch>
        </p:blipFill>
        <p:spPr>
          <a:xfrm>
            <a:off x="1391920" y="1631314"/>
            <a:ext cx="9326880" cy="4954905"/>
          </a:xfrm>
          <a:prstGeom prst="rect">
            <a:avLst/>
          </a:prstGeom>
        </p:spPr>
      </p:pic>
      <p:sp>
        <p:nvSpPr>
          <p:cNvPr id="3" name="Oval 2">
            <a:extLst>
              <a:ext uri="{FF2B5EF4-FFF2-40B4-BE49-F238E27FC236}">
                <a16:creationId xmlns:a16="http://schemas.microsoft.com/office/drawing/2014/main" id="{BC8B15DF-C7E9-946E-673B-8764F375449E}"/>
              </a:ext>
            </a:extLst>
          </p:cNvPr>
          <p:cNvSpPr/>
          <p:nvPr/>
        </p:nvSpPr>
        <p:spPr>
          <a:xfrm>
            <a:off x="1310640" y="2143762"/>
            <a:ext cx="492760" cy="43687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347293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heel(1)">
                                      <p:cBhvr>
                                        <p:cTn id="18"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6F07F13-0D9D-E946-5520-AF5A6244A11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51A7281-1137-8CF0-2704-F156E1016D85}"/>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CREATION OF DISBURSEMENT (DV)</a:t>
            </a:r>
          </a:p>
          <a:p>
            <a:pPr algn="ctr"/>
            <a:r>
              <a:rPr lang="en-PH" sz="4000" dirty="0">
                <a:solidFill>
                  <a:schemeClr val="bg1"/>
                </a:solidFill>
                <a:latin typeface="Baskerville Old Face" panose="02020602080505020303" pitchFamily="18" charset="0"/>
              </a:rPr>
              <a:t>(NON-VAT GOODS)</a:t>
            </a:r>
          </a:p>
        </p:txBody>
      </p:sp>
      <p:cxnSp>
        <p:nvCxnSpPr>
          <p:cNvPr id="5" name="Straight Connector 4">
            <a:extLst>
              <a:ext uri="{FF2B5EF4-FFF2-40B4-BE49-F238E27FC236}">
                <a16:creationId xmlns:a16="http://schemas.microsoft.com/office/drawing/2014/main" id="{4C23E09D-446C-AB5B-8849-513A6240CD42}"/>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2B86D51-B1E1-E6A0-D493-941E996EFD03}"/>
              </a:ext>
            </a:extLst>
          </p:cNvPr>
          <p:cNvPicPr>
            <a:picLocks noChangeAspect="1"/>
          </p:cNvPicPr>
          <p:nvPr/>
        </p:nvPicPr>
        <p:blipFill>
          <a:blip r:embed="rId3"/>
          <a:stretch>
            <a:fillRect/>
          </a:stretch>
        </p:blipFill>
        <p:spPr>
          <a:xfrm>
            <a:off x="1393371" y="1656396"/>
            <a:ext cx="9337040" cy="4960303"/>
          </a:xfrm>
          <a:prstGeom prst="rect">
            <a:avLst/>
          </a:prstGeom>
        </p:spPr>
      </p:pic>
      <p:sp>
        <p:nvSpPr>
          <p:cNvPr id="7" name="Oval 6">
            <a:extLst>
              <a:ext uri="{FF2B5EF4-FFF2-40B4-BE49-F238E27FC236}">
                <a16:creationId xmlns:a16="http://schemas.microsoft.com/office/drawing/2014/main" id="{1C1F050F-7240-1551-9096-DD07BDFC632B}"/>
              </a:ext>
            </a:extLst>
          </p:cNvPr>
          <p:cNvSpPr/>
          <p:nvPr/>
        </p:nvSpPr>
        <p:spPr>
          <a:xfrm>
            <a:off x="1290320" y="4299318"/>
            <a:ext cx="1708331" cy="36576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264120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D9C0237-D042-DA97-15CD-FE59AE0E3B6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316D815-207F-70D8-B1C3-78E465A6C7FB}"/>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CREATION OF DISBURSEMENT (DV)</a:t>
            </a:r>
          </a:p>
          <a:p>
            <a:pPr algn="ctr"/>
            <a:r>
              <a:rPr lang="en-PH" sz="4000" dirty="0">
                <a:solidFill>
                  <a:schemeClr val="bg1"/>
                </a:solidFill>
                <a:latin typeface="Baskerville Old Face" panose="02020602080505020303" pitchFamily="18" charset="0"/>
              </a:rPr>
              <a:t>(NON-VAT GOODS)</a:t>
            </a:r>
          </a:p>
        </p:txBody>
      </p:sp>
      <p:cxnSp>
        <p:nvCxnSpPr>
          <p:cNvPr id="5" name="Straight Connector 4">
            <a:extLst>
              <a:ext uri="{FF2B5EF4-FFF2-40B4-BE49-F238E27FC236}">
                <a16:creationId xmlns:a16="http://schemas.microsoft.com/office/drawing/2014/main" id="{BC519919-C25D-82CC-77CB-612522886223}"/>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17464BB-2D7C-4E69-8FEA-CE2477A314B3}"/>
              </a:ext>
            </a:extLst>
          </p:cNvPr>
          <p:cNvPicPr>
            <a:picLocks noChangeAspect="1"/>
          </p:cNvPicPr>
          <p:nvPr/>
        </p:nvPicPr>
        <p:blipFill>
          <a:blip r:embed="rId3"/>
          <a:stretch>
            <a:fillRect/>
          </a:stretch>
        </p:blipFill>
        <p:spPr>
          <a:xfrm>
            <a:off x="1387928" y="1665175"/>
            <a:ext cx="9416143" cy="5002326"/>
          </a:xfrm>
          <a:prstGeom prst="rect">
            <a:avLst/>
          </a:prstGeom>
        </p:spPr>
      </p:pic>
      <p:sp>
        <p:nvSpPr>
          <p:cNvPr id="8" name="Oval 7">
            <a:extLst>
              <a:ext uri="{FF2B5EF4-FFF2-40B4-BE49-F238E27FC236}">
                <a16:creationId xmlns:a16="http://schemas.microsoft.com/office/drawing/2014/main" id="{34A3691B-85E4-032D-26BE-2D54E4949DEE}"/>
              </a:ext>
            </a:extLst>
          </p:cNvPr>
          <p:cNvSpPr/>
          <p:nvPr/>
        </p:nvSpPr>
        <p:spPr>
          <a:xfrm>
            <a:off x="1387928" y="3689717"/>
            <a:ext cx="9416143" cy="446853"/>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225320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86A792B-BB8A-DAF0-3345-AC1519302E3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017F86D-0741-7973-3FBA-49C7A5307AAA}"/>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CREATION OF DISBURSEMENT (DV)</a:t>
            </a:r>
          </a:p>
          <a:p>
            <a:pPr algn="ctr"/>
            <a:r>
              <a:rPr lang="en-PH" sz="4000" dirty="0">
                <a:solidFill>
                  <a:schemeClr val="bg1"/>
                </a:solidFill>
                <a:latin typeface="Baskerville Old Face" panose="02020602080505020303" pitchFamily="18" charset="0"/>
              </a:rPr>
              <a:t>(NON-VAT GOODS)</a:t>
            </a:r>
          </a:p>
        </p:txBody>
      </p:sp>
      <p:cxnSp>
        <p:nvCxnSpPr>
          <p:cNvPr id="5" name="Straight Connector 4">
            <a:extLst>
              <a:ext uri="{FF2B5EF4-FFF2-40B4-BE49-F238E27FC236}">
                <a16:creationId xmlns:a16="http://schemas.microsoft.com/office/drawing/2014/main" id="{71181C65-5F9A-94C8-9F20-32E2B8F7538A}"/>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863D642-73EE-334E-F34A-96A5BB4701DC}"/>
              </a:ext>
            </a:extLst>
          </p:cNvPr>
          <p:cNvPicPr>
            <a:picLocks noChangeAspect="1"/>
          </p:cNvPicPr>
          <p:nvPr/>
        </p:nvPicPr>
        <p:blipFill>
          <a:blip r:embed="rId3"/>
          <a:stretch>
            <a:fillRect/>
          </a:stretch>
        </p:blipFill>
        <p:spPr>
          <a:xfrm>
            <a:off x="1284514" y="1659391"/>
            <a:ext cx="9427029" cy="5008109"/>
          </a:xfrm>
          <a:prstGeom prst="rect">
            <a:avLst/>
          </a:prstGeom>
        </p:spPr>
      </p:pic>
    </p:spTree>
    <p:extLst>
      <p:ext uri="{BB962C8B-B14F-4D97-AF65-F5344CB8AC3E}">
        <p14:creationId xmlns:p14="http://schemas.microsoft.com/office/powerpoint/2010/main" val="198702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1AFB41C-7841-03F1-58A7-D517FE595B7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1C7FF24-7412-9789-2B58-DDC62A1FD3E7}"/>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CREATION OF DISBURSEMENT (DV)</a:t>
            </a:r>
          </a:p>
          <a:p>
            <a:pPr algn="ctr"/>
            <a:r>
              <a:rPr lang="en-PH" sz="4000" dirty="0">
                <a:solidFill>
                  <a:schemeClr val="bg1"/>
                </a:solidFill>
                <a:latin typeface="Baskerville Old Face" panose="02020602080505020303" pitchFamily="18" charset="0"/>
              </a:rPr>
              <a:t>(NON-VAT GOODS)</a:t>
            </a:r>
          </a:p>
        </p:txBody>
      </p:sp>
      <p:cxnSp>
        <p:nvCxnSpPr>
          <p:cNvPr id="5" name="Straight Connector 4">
            <a:extLst>
              <a:ext uri="{FF2B5EF4-FFF2-40B4-BE49-F238E27FC236}">
                <a16:creationId xmlns:a16="http://schemas.microsoft.com/office/drawing/2014/main" id="{DFFFF845-2D86-4EB9-53F4-C8DBB4C13B51}"/>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3989629-4A11-9E12-5D35-5A9873592B11}"/>
              </a:ext>
            </a:extLst>
          </p:cNvPr>
          <p:cNvPicPr>
            <a:picLocks noChangeAspect="1"/>
          </p:cNvPicPr>
          <p:nvPr/>
        </p:nvPicPr>
        <p:blipFill>
          <a:blip r:embed="rId3"/>
          <a:stretch>
            <a:fillRect/>
          </a:stretch>
        </p:blipFill>
        <p:spPr>
          <a:xfrm>
            <a:off x="1415142" y="1728107"/>
            <a:ext cx="9318171" cy="4950278"/>
          </a:xfrm>
          <a:prstGeom prst="rect">
            <a:avLst/>
          </a:prstGeom>
        </p:spPr>
      </p:pic>
      <p:sp>
        <p:nvSpPr>
          <p:cNvPr id="9" name="Oval 8">
            <a:extLst>
              <a:ext uri="{FF2B5EF4-FFF2-40B4-BE49-F238E27FC236}">
                <a16:creationId xmlns:a16="http://schemas.microsoft.com/office/drawing/2014/main" id="{6759CD1F-3C20-C0D1-AD13-A7197C378F54}"/>
              </a:ext>
            </a:extLst>
          </p:cNvPr>
          <p:cNvSpPr/>
          <p:nvPr/>
        </p:nvSpPr>
        <p:spPr>
          <a:xfrm>
            <a:off x="5154741" y="5786962"/>
            <a:ext cx="1708331" cy="36576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160622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heel(1)">
                                      <p:cBhvr>
                                        <p:cTn id="18"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9F0C71C-9ABF-0BD1-BD6B-08F15CE965A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D8BF6EB-A661-A9FC-5642-3334B48BECB4}"/>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CREATION OF DISBURSEMENT (DV)</a:t>
            </a:r>
          </a:p>
          <a:p>
            <a:pPr algn="ctr"/>
            <a:r>
              <a:rPr lang="en-PH" sz="4000" dirty="0">
                <a:solidFill>
                  <a:schemeClr val="bg1"/>
                </a:solidFill>
                <a:latin typeface="Baskerville Old Face" panose="02020602080505020303" pitchFamily="18" charset="0"/>
              </a:rPr>
              <a:t>(NON-VAT GOODS)</a:t>
            </a:r>
          </a:p>
        </p:txBody>
      </p:sp>
      <p:cxnSp>
        <p:nvCxnSpPr>
          <p:cNvPr id="5" name="Straight Connector 4">
            <a:extLst>
              <a:ext uri="{FF2B5EF4-FFF2-40B4-BE49-F238E27FC236}">
                <a16:creationId xmlns:a16="http://schemas.microsoft.com/office/drawing/2014/main" id="{28BE816D-8570-61A9-3011-C9FD6D165AFA}"/>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48C063F-472A-149B-31DC-34EC1E3435B3}"/>
              </a:ext>
            </a:extLst>
          </p:cNvPr>
          <p:cNvPicPr>
            <a:picLocks noChangeAspect="1"/>
          </p:cNvPicPr>
          <p:nvPr/>
        </p:nvPicPr>
        <p:blipFill>
          <a:blip r:embed="rId3"/>
          <a:srcRect t="7203" r="55789"/>
          <a:stretch/>
        </p:blipFill>
        <p:spPr>
          <a:xfrm>
            <a:off x="1317173" y="1623045"/>
            <a:ext cx="4539343" cy="5061728"/>
          </a:xfrm>
          <a:prstGeom prst="rect">
            <a:avLst/>
          </a:prstGeom>
        </p:spPr>
      </p:pic>
      <p:pic>
        <p:nvPicPr>
          <p:cNvPr id="11" name="Picture 10">
            <a:extLst>
              <a:ext uri="{FF2B5EF4-FFF2-40B4-BE49-F238E27FC236}">
                <a16:creationId xmlns:a16="http://schemas.microsoft.com/office/drawing/2014/main" id="{822A4C0B-6FA4-68BF-4930-EE3314E762EE}"/>
              </a:ext>
            </a:extLst>
          </p:cNvPr>
          <p:cNvPicPr>
            <a:picLocks noChangeAspect="1"/>
          </p:cNvPicPr>
          <p:nvPr/>
        </p:nvPicPr>
        <p:blipFill>
          <a:blip r:embed="rId4"/>
          <a:srcRect t="7778" r="50653"/>
          <a:stretch/>
        </p:blipFill>
        <p:spPr>
          <a:xfrm>
            <a:off x="6172202" y="1623045"/>
            <a:ext cx="4603259" cy="5061728"/>
          </a:xfrm>
          <a:prstGeom prst="rect">
            <a:avLst/>
          </a:prstGeom>
        </p:spPr>
      </p:pic>
      <p:sp>
        <p:nvSpPr>
          <p:cNvPr id="12" name="TextBox 11">
            <a:extLst>
              <a:ext uri="{FF2B5EF4-FFF2-40B4-BE49-F238E27FC236}">
                <a16:creationId xmlns:a16="http://schemas.microsoft.com/office/drawing/2014/main" id="{60A6AF7D-4BF3-BAC9-B282-35F7B226500A}"/>
              </a:ext>
            </a:extLst>
          </p:cNvPr>
          <p:cNvSpPr txBox="1"/>
          <p:nvPr/>
        </p:nvSpPr>
        <p:spPr>
          <a:xfrm>
            <a:off x="7217229" y="5111848"/>
            <a:ext cx="1251857" cy="200055"/>
          </a:xfrm>
          <a:prstGeom prst="rect">
            <a:avLst/>
          </a:prstGeom>
          <a:solidFill>
            <a:schemeClr val="bg1"/>
          </a:solidFill>
          <a:ln>
            <a:noFill/>
          </a:ln>
        </p:spPr>
        <p:txBody>
          <a:bodyPr wrap="square" rtlCol="0">
            <a:spAutoFit/>
          </a:bodyPr>
          <a:lstStyle/>
          <a:p>
            <a:r>
              <a:rPr lang="en-PH" sz="700" dirty="0"/>
              <a:t>      MARIE C. GAVA</a:t>
            </a:r>
          </a:p>
        </p:txBody>
      </p:sp>
      <p:sp>
        <p:nvSpPr>
          <p:cNvPr id="13" name="Oval 12">
            <a:extLst>
              <a:ext uri="{FF2B5EF4-FFF2-40B4-BE49-F238E27FC236}">
                <a16:creationId xmlns:a16="http://schemas.microsoft.com/office/drawing/2014/main" id="{545CB433-DA76-2C8C-C3B7-FE781254794C}"/>
              </a:ext>
            </a:extLst>
          </p:cNvPr>
          <p:cNvSpPr/>
          <p:nvPr/>
        </p:nvSpPr>
        <p:spPr>
          <a:xfrm>
            <a:off x="6699064" y="5083630"/>
            <a:ext cx="1965960" cy="413654"/>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4" name="TextBox 13">
            <a:extLst>
              <a:ext uri="{FF2B5EF4-FFF2-40B4-BE49-F238E27FC236}">
                <a16:creationId xmlns:a16="http://schemas.microsoft.com/office/drawing/2014/main" id="{2779CC15-3289-A5E4-99FB-4DA59F7A5765}"/>
              </a:ext>
            </a:extLst>
          </p:cNvPr>
          <p:cNvSpPr txBox="1"/>
          <p:nvPr/>
        </p:nvSpPr>
        <p:spPr>
          <a:xfrm>
            <a:off x="6477000" y="5525508"/>
            <a:ext cx="2340428" cy="400110"/>
          </a:xfrm>
          <a:prstGeom prst="rect">
            <a:avLst/>
          </a:prstGeom>
          <a:solidFill>
            <a:schemeClr val="bg1"/>
          </a:solidFill>
          <a:ln>
            <a:noFill/>
          </a:ln>
        </p:spPr>
        <p:txBody>
          <a:bodyPr wrap="square" rtlCol="0">
            <a:spAutoFit/>
          </a:bodyPr>
          <a:lstStyle/>
          <a:p>
            <a:pPr algn="ctr"/>
            <a:r>
              <a:rPr lang="en-PH" sz="1000" dirty="0">
                <a:solidFill>
                  <a:srgbClr val="FF0000"/>
                </a:solidFill>
              </a:rPr>
              <a:t>CHANGE TO SCHOOL TREASURER TO THOSE SCHOOLS THAT HAS NO ADAS III</a:t>
            </a:r>
          </a:p>
        </p:txBody>
      </p:sp>
      <p:sp>
        <p:nvSpPr>
          <p:cNvPr id="3" name="Oval 2">
            <a:extLst>
              <a:ext uri="{FF2B5EF4-FFF2-40B4-BE49-F238E27FC236}">
                <a16:creationId xmlns:a16="http://schemas.microsoft.com/office/drawing/2014/main" id="{91506B21-EC92-B71A-1E47-3D883F68D319}"/>
              </a:ext>
            </a:extLst>
          </p:cNvPr>
          <p:cNvSpPr/>
          <p:nvPr/>
        </p:nvSpPr>
        <p:spPr>
          <a:xfrm>
            <a:off x="1225899" y="3222173"/>
            <a:ext cx="2507059" cy="35504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215879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1)">
                                      <p:cBhvr>
                                        <p:cTn id="19" dur="125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heel(1)">
                                      <p:cBhvr>
                                        <p:cTn id="35" dur="125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randombar(horizontal)">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P spid="14" grpId="0" animBg="1"/>
      <p:bldP spid="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91FEF38-26C1-17A1-1A7F-2C149425C74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490C136-8296-90D3-4400-AC4A783C6543}"/>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CREATION OF DISBURSEMENT (DV)</a:t>
            </a:r>
          </a:p>
          <a:p>
            <a:pPr algn="ctr"/>
            <a:r>
              <a:rPr lang="en-PH" sz="4000" dirty="0">
                <a:solidFill>
                  <a:schemeClr val="bg1"/>
                </a:solidFill>
                <a:latin typeface="Baskerville Old Face" panose="02020602080505020303" pitchFamily="18" charset="0"/>
              </a:rPr>
              <a:t>(NON-VAT GOODS)</a:t>
            </a:r>
          </a:p>
        </p:txBody>
      </p:sp>
      <p:cxnSp>
        <p:nvCxnSpPr>
          <p:cNvPr id="5" name="Straight Connector 4">
            <a:extLst>
              <a:ext uri="{FF2B5EF4-FFF2-40B4-BE49-F238E27FC236}">
                <a16:creationId xmlns:a16="http://schemas.microsoft.com/office/drawing/2014/main" id="{DA3AC721-B8B6-1D69-8A42-D9EE44CC40A2}"/>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BDE6426-BB56-8C50-64D4-9EBDAC1AB10C}"/>
              </a:ext>
            </a:extLst>
          </p:cNvPr>
          <p:cNvPicPr>
            <a:picLocks noChangeAspect="1"/>
          </p:cNvPicPr>
          <p:nvPr/>
        </p:nvPicPr>
        <p:blipFill>
          <a:blip r:embed="rId3"/>
          <a:stretch>
            <a:fillRect/>
          </a:stretch>
        </p:blipFill>
        <p:spPr>
          <a:xfrm>
            <a:off x="1415142" y="1728107"/>
            <a:ext cx="9318171" cy="4950278"/>
          </a:xfrm>
          <a:prstGeom prst="rect">
            <a:avLst/>
          </a:prstGeom>
        </p:spPr>
      </p:pic>
      <p:sp>
        <p:nvSpPr>
          <p:cNvPr id="3" name="Oval 2">
            <a:extLst>
              <a:ext uri="{FF2B5EF4-FFF2-40B4-BE49-F238E27FC236}">
                <a16:creationId xmlns:a16="http://schemas.microsoft.com/office/drawing/2014/main" id="{0438C0F2-8197-72E5-2309-F135EE9D3C33}"/>
              </a:ext>
            </a:extLst>
          </p:cNvPr>
          <p:cNvSpPr/>
          <p:nvPr/>
        </p:nvSpPr>
        <p:spPr>
          <a:xfrm>
            <a:off x="3748826" y="5769428"/>
            <a:ext cx="1965960" cy="413654"/>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240399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heel(1)">
                                      <p:cBhvr>
                                        <p:cTn id="18"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8E5D7F1-7E3D-BD94-4797-C3C7FC9BA18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75B7FF7-2AB6-9000-20E7-4C49B9597AE6}"/>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CREATION OF DISBURSEMENT (DV)</a:t>
            </a:r>
          </a:p>
          <a:p>
            <a:pPr algn="ctr"/>
            <a:r>
              <a:rPr lang="en-PH" sz="4000" dirty="0">
                <a:solidFill>
                  <a:schemeClr val="bg1"/>
                </a:solidFill>
                <a:latin typeface="Baskerville Old Face" panose="02020602080505020303" pitchFamily="18" charset="0"/>
              </a:rPr>
              <a:t>(VAT GOODS)</a:t>
            </a:r>
          </a:p>
        </p:txBody>
      </p:sp>
      <p:cxnSp>
        <p:nvCxnSpPr>
          <p:cNvPr id="5" name="Straight Connector 4">
            <a:extLst>
              <a:ext uri="{FF2B5EF4-FFF2-40B4-BE49-F238E27FC236}">
                <a16:creationId xmlns:a16="http://schemas.microsoft.com/office/drawing/2014/main" id="{DE5FB09B-A05A-D1F6-1FA0-F15B1FED243B}"/>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E1F5CB7-FA39-CBCC-B7C1-92901037B320}"/>
              </a:ext>
            </a:extLst>
          </p:cNvPr>
          <p:cNvPicPr>
            <a:picLocks noChangeAspect="1"/>
          </p:cNvPicPr>
          <p:nvPr/>
        </p:nvPicPr>
        <p:blipFill>
          <a:blip r:embed="rId3"/>
          <a:stretch>
            <a:fillRect/>
          </a:stretch>
        </p:blipFill>
        <p:spPr>
          <a:xfrm>
            <a:off x="1391920" y="1631314"/>
            <a:ext cx="9326880" cy="4954905"/>
          </a:xfrm>
          <a:prstGeom prst="rect">
            <a:avLst/>
          </a:prstGeom>
        </p:spPr>
      </p:pic>
      <p:sp>
        <p:nvSpPr>
          <p:cNvPr id="6" name="Oval 5">
            <a:extLst>
              <a:ext uri="{FF2B5EF4-FFF2-40B4-BE49-F238E27FC236}">
                <a16:creationId xmlns:a16="http://schemas.microsoft.com/office/drawing/2014/main" id="{04F2E5A0-B82A-CA83-B548-EC6B001513A9}"/>
              </a:ext>
            </a:extLst>
          </p:cNvPr>
          <p:cNvSpPr/>
          <p:nvPr/>
        </p:nvSpPr>
        <p:spPr>
          <a:xfrm>
            <a:off x="1310640" y="2143762"/>
            <a:ext cx="492760" cy="43687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227753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A8548F5-53BA-6DF2-77D9-6D24E81D883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8770C30-8CF6-A4FD-9F81-9AD07F4B05AA}"/>
              </a:ext>
            </a:extLst>
          </p:cNvPr>
          <p:cNvPicPr>
            <a:picLocks noChangeAspect="1"/>
          </p:cNvPicPr>
          <p:nvPr/>
        </p:nvPicPr>
        <p:blipFill>
          <a:blip r:embed="rId3">
            <a:extLst>
              <a:ext uri="{28A0092B-C50C-407E-A947-70E740481C1C}">
                <a14:useLocalDpi xmlns:a14="http://schemas.microsoft.com/office/drawing/2010/main" val="0"/>
              </a:ext>
            </a:extLst>
          </a:blip>
          <a:srcRect t="-42" b="186"/>
          <a:stretch/>
        </p:blipFill>
        <p:spPr>
          <a:xfrm>
            <a:off x="3760839" y="1671498"/>
            <a:ext cx="4768642" cy="5080804"/>
          </a:xfrm>
          <a:prstGeom prst="rect">
            <a:avLst/>
          </a:prstGeom>
        </p:spPr>
      </p:pic>
      <p:sp>
        <p:nvSpPr>
          <p:cNvPr id="2" name="Title 1">
            <a:extLst>
              <a:ext uri="{FF2B5EF4-FFF2-40B4-BE49-F238E27FC236}">
                <a16:creationId xmlns:a16="http://schemas.microsoft.com/office/drawing/2014/main" id="{E8CB16FC-7583-22AC-D065-0DCDA8FF02C0}"/>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400" b="1" dirty="0">
                <a:solidFill>
                  <a:schemeClr val="bg1"/>
                </a:solidFill>
                <a:latin typeface="Baskerville Old Face" panose="02020602080505020303" pitchFamily="18" charset="0"/>
              </a:rPr>
              <a:t>REGIONAL MEMORANDUM </a:t>
            </a:r>
            <a:br>
              <a:rPr lang="en-PH" sz="4400" b="1" dirty="0">
                <a:solidFill>
                  <a:schemeClr val="bg1"/>
                </a:solidFill>
                <a:latin typeface="Baskerville Old Face" panose="02020602080505020303" pitchFamily="18" charset="0"/>
              </a:rPr>
            </a:br>
            <a:r>
              <a:rPr lang="en-PH" sz="4400" b="1" dirty="0">
                <a:solidFill>
                  <a:schemeClr val="bg1"/>
                </a:solidFill>
                <a:latin typeface="Baskerville Old Face" panose="02020602080505020303" pitchFamily="18" charset="0"/>
              </a:rPr>
              <a:t>No. 871, S.2024</a:t>
            </a:r>
            <a:endParaRPr lang="en-PH" dirty="0">
              <a:solidFill>
                <a:schemeClr val="bg1"/>
              </a:solidFill>
              <a:latin typeface="Baskerville Old Face" panose="02020602080505020303" pitchFamily="18" charset="0"/>
            </a:endParaRPr>
          </a:p>
        </p:txBody>
      </p:sp>
      <p:cxnSp>
        <p:nvCxnSpPr>
          <p:cNvPr id="3" name="Straight Connector 2">
            <a:extLst>
              <a:ext uri="{FF2B5EF4-FFF2-40B4-BE49-F238E27FC236}">
                <a16:creationId xmlns:a16="http://schemas.microsoft.com/office/drawing/2014/main" id="{BFD1F677-6A8C-A7B4-8309-44E9285C2563}"/>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502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AA43147-7838-2F6D-5D5E-0FC63A733CC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167C11E-A9AC-D58C-F219-EDF1ACD829D2}"/>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CREATION OF DISBURSEMENT (DV)</a:t>
            </a:r>
          </a:p>
          <a:p>
            <a:pPr algn="ctr"/>
            <a:r>
              <a:rPr lang="en-PH" sz="4000" dirty="0">
                <a:solidFill>
                  <a:schemeClr val="bg1"/>
                </a:solidFill>
                <a:latin typeface="Baskerville Old Face" panose="02020602080505020303" pitchFamily="18" charset="0"/>
              </a:rPr>
              <a:t>(VAT GOODS)</a:t>
            </a:r>
          </a:p>
        </p:txBody>
      </p:sp>
      <p:cxnSp>
        <p:nvCxnSpPr>
          <p:cNvPr id="5" name="Straight Connector 4">
            <a:extLst>
              <a:ext uri="{FF2B5EF4-FFF2-40B4-BE49-F238E27FC236}">
                <a16:creationId xmlns:a16="http://schemas.microsoft.com/office/drawing/2014/main" id="{B941C84A-7768-DB70-D2D4-4ADCB8D9356A}"/>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1FA70DA-0264-6EC3-6B86-BFD873DCE704}"/>
              </a:ext>
            </a:extLst>
          </p:cNvPr>
          <p:cNvPicPr>
            <a:picLocks noChangeAspect="1"/>
          </p:cNvPicPr>
          <p:nvPr/>
        </p:nvPicPr>
        <p:blipFill>
          <a:blip r:embed="rId3"/>
          <a:stretch>
            <a:fillRect/>
          </a:stretch>
        </p:blipFill>
        <p:spPr>
          <a:xfrm>
            <a:off x="1393371" y="1656396"/>
            <a:ext cx="9337040" cy="4960303"/>
          </a:xfrm>
          <a:prstGeom prst="rect">
            <a:avLst/>
          </a:prstGeom>
        </p:spPr>
      </p:pic>
      <p:sp>
        <p:nvSpPr>
          <p:cNvPr id="7" name="Oval 6">
            <a:extLst>
              <a:ext uri="{FF2B5EF4-FFF2-40B4-BE49-F238E27FC236}">
                <a16:creationId xmlns:a16="http://schemas.microsoft.com/office/drawing/2014/main" id="{77840A79-F6AB-41EE-283B-700378EDF352}"/>
              </a:ext>
            </a:extLst>
          </p:cNvPr>
          <p:cNvSpPr/>
          <p:nvPr/>
        </p:nvSpPr>
        <p:spPr>
          <a:xfrm>
            <a:off x="1290320" y="4299318"/>
            <a:ext cx="1708331" cy="36576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383906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19A9C04-1485-491C-BF24-1552C89A30E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D8886EC-85B4-8BB9-6092-A9CD36D2B597}"/>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CREATION OF DISBURSEMENT (DV)</a:t>
            </a:r>
          </a:p>
          <a:p>
            <a:pPr algn="ctr"/>
            <a:r>
              <a:rPr lang="en-PH" sz="4000" dirty="0">
                <a:solidFill>
                  <a:schemeClr val="bg1"/>
                </a:solidFill>
                <a:latin typeface="Baskerville Old Face" panose="02020602080505020303" pitchFamily="18" charset="0"/>
              </a:rPr>
              <a:t>(VAT GOODS)</a:t>
            </a:r>
          </a:p>
        </p:txBody>
      </p:sp>
      <p:cxnSp>
        <p:nvCxnSpPr>
          <p:cNvPr id="5" name="Straight Connector 4">
            <a:extLst>
              <a:ext uri="{FF2B5EF4-FFF2-40B4-BE49-F238E27FC236}">
                <a16:creationId xmlns:a16="http://schemas.microsoft.com/office/drawing/2014/main" id="{EDA13391-0F84-A469-92F0-6CC1D132D1F1}"/>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E3EA707-2840-3D9D-4A43-A5B723646653}"/>
              </a:ext>
            </a:extLst>
          </p:cNvPr>
          <p:cNvPicPr>
            <a:picLocks noChangeAspect="1"/>
          </p:cNvPicPr>
          <p:nvPr/>
        </p:nvPicPr>
        <p:blipFill>
          <a:blip r:embed="rId3"/>
          <a:stretch>
            <a:fillRect/>
          </a:stretch>
        </p:blipFill>
        <p:spPr>
          <a:xfrm>
            <a:off x="1386348" y="1663493"/>
            <a:ext cx="9419303" cy="5004005"/>
          </a:xfrm>
          <a:prstGeom prst="rect">
            <a:avLst/>
          </a:prstGeom>
        </p:spPr>
      </p:pic>
      <p:sp>
        <p:nvSpPr>
          <p:cNvPr id="6" name="Oval 5">
            <a:extLst>
              <a:ext uri="{FF2B5EF4-FFF2-40B4-BE49-F238E27FC236}">
                <a16:creationId xmlns:a16="http://schemas.microsoft.com/office/drawing/2014/main" id="{79725305-DE62-A751-C2BA-223804FDA7CF}"/>
              </a:ext>
            </a:extLst>
          </p:cNvPr>
          <p:cNvSpPr/>
          <p:nvPr/>
        </p:nvSpPr>
        <p:spPr>
          <a:xfrm>
            <a:off x="9274147" y="2214874"/>
            <a:ext cx="1708331" cy="36576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323879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7982603-0278-4779-0410-D82B7E341D2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6D252A3-6E41-A4FD-9D70-373BCC8D269F}"/>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SAMPLE RECEIPT</a:t>
            </a:r>
          </a:p>
          <a:p>
            <a:pPr algn="ctr"/>
            <a:r>
              <a:rPr lang="en-PH" sz="3200" dirty="0">
                <a:solidFill>
                  <a:schemeClr val="bg1"/>
                </a:solidFill>
                <a:latin typeface="Baskerville Old Face" panose="02020602080505020303" pitchFamily="18" charset="0"/>
              </a:rPr>
              <a:t>(R&amp;M BUILDINGS AND OTHER STRUCTURES)</a:t>
            </a:r>
          </a:p>
        </p:txBody>
      </p:sp>
      <p:cxnSp>
        <p:nvCxnSpPr>
          <p:cNvPr id="5" name="Straight Connector 4">
            <a:extLst>
              <a:ext uri="{FF2B5EF4-FFF2-40B4-BE49-F238E27FC236}">
                <a16:creationId xmlns:a16="http://schemas.microsoft.com/office/drawing/2014/main" id="{CD95E180-4870-5592-F20A-4CB09A1EFB56}"/>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5B35548-F177-0F98-AA15-A14DEAC42953}"/>
              </a:ext>
            </a:extLst>
          </p:cNvPr>
          <p:cNvPicPr>
            <a:picLocks noChangeAspect="1"/>
          </p:cNvPicPr>
          <p:nvPr/>
        </p:nvPicPr>
        <p:blipFill>
          <a:blip r:embed="rId3">
            <a:extLst>
              <a:ext uri="{28A0092B-C50C-407E-A947-70E740481C1C}">
                <a14:useLocalDpi xmlns:a14="http://schemas.microsoft.com/office/drawing/2010/main" val="0"/>
              </a:ext>
            </a:extLst>
          </a:blip>
          <a:srcRect t="14346" b="13249"/>
          <a:stretch/>
        </p:blipFill>
        <p:spPr>
          <a:xfrm>
            <a:off x="4368761" y="1643605"/>
            <a:ext cx="3154786" cy="5079360"/>
          </a:xfrm>
          <a:prstGeom prst="rect">
            <a:avLst/>
          </a:prstGeom>
        </p:spPr>
      </p:pic>
    </p:spTree>
    <p:extLst>
      <p:ext uri="{BB962C8B-B14F-4D97-AF65-F5344CB8AC3E}">
        <p14:creationId xmlns:p14="http://schemas.microsoft.com/office/powerpoint/2010/main" val="29933542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3A329A0-D657-E411-80D3-DA16CBFEB86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7BE4515-75B6-ABB7-68DB-9D3E119487AE}"/>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CREATION OF DISBURSEMENT (DV)</a:t>
            </a:r>
          </a:p>
          <a:p>
            <a:pPr algn="ctr"/>
            <a:r>
              <a:rPr lang="en-PH" sz="4000" dirty="0">
                <a:solidFill>
                  <a:schemeClr val="bg1"/>
                </a:solidFill>
                <a:latin typeface="Baskerville Old Face" panose="02020602080505020303" pitchFamily="18" charset="0"/>
              </a:rPr>
              <a:t>(VAT GOODS)</a:t>
            </a:r>
          </a:p>
        </p:txBody>
      </p:sp>
      <p:cxnSp>
        <p:nvCxnSpPr>
          <p:cNvPr id="5" name="Straight Connector 4">
            <a:extLst>
              <a:ext uri="{FF2B5EF4-FFF2-40B4-BE49-F238E27FC236}">
                <a16:creationId xmlns:a16="http://schemas.microsoft.com/office/drawing/2014/main" id="{190F5CB3-18FE-42E2-6300-CC1225D4C919}"/>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236D38B-8868-6666-49A3-F6B344228640}"/>
              </a:ext>
            </a:extLst>
          </p:cNvPr>
          <p:cNvPicPr>
            <a:picLocks noChangeAspect="1"/>
          </p:cNvPicPr>
          <p:nvPr/>
        </p:nvPicPr>
        <p:blipFill>
          <a:blip r:embed="rId3"/>
          <a:stretch>
            <a:fillRect/>
          </a:stretch>
        </p:blipFill>
        <p:spPr>
          <a:xfrm>
            <a:off x="1423516" y="1702987"/>
            <a:ext cx="9344967" cy="4964514"/>
          </a:xfrm>
          <a:prstGeom prst="rect">
            <a:avLst/>
          </a:prstGeom>
        </p:spPr>
      </p:pic>
      <p:sp>
        <p:nvSpPr>
          <p:cNvPr id="6" name="TextBox 5">
            <a:extLst>
              <a:ext uri="{FF2B5EF4-FFF2-40B4-BE49-F238E27FC236}">
                <a16:creationId xmlns:a16="http://schemas.microsoft.com/office/drawing/2014/main" id="{55C58D29-A72A-28CB-D7F3-CF18D4238128}"/>
              </a:ext>
            </a:extLst>
          </p:cNvPr>
          <p:cNvSpPr txBox="1"/>
          <p:nvPr/>
        </p:nvSpPr>
        <p:spPr>
          <a:xfrm>
            <a:off x="4236468" y="4077702"/>
            <a:ext cx="3564645" cy="215444"/>
          </a:xfrm>
          <a:prstGeom prst="rect">
            <a:avLst/>
          </a:prstGeom>
          <a:solidFill>
            <a:schemeClr val="bg1"/>
          </a:solidFill>
          <a:ln>
            <a:noFill/>
          </a:ln>
        </p:spPr>
        <p:txBody>
          <a:bodyPr wrap="square" rtlCol="0">
            <a:spAutoFit/>
          </a:bodyPr>
          <a:lstStyle/>
          <a:p>
            <a:r>
              <a:rPr lang="en-US" sz="800" dirty="0">
                <a:solidFill>
                  <a:srgbClr val="FF0000"/>
                </a:solidFill>
              </a:rPr>
              <a:t>2025-01-10 | Regular MOOE - Elementary | Land Bank of the Philippines Roxas Br</a:t>
            </a:r>
            <a:endParaRPr lang="en-PH" sz="800" dirty="0">
              <a:solidFill>
                <a:srgbClr val="FF0000"/>
              </a:solidFill>
            </a:endParaRPr>
          </a:p>
        </p:txBody>
      </p:sp>
      <p:sp>
        <p:nvSpPr>
          <p:cNvPr id="9" name="TextBox 8">
            <a:extLst>
              <a:ext uri="{FF2B5EF4-FFF2-40B4-BE49-F238E27FC236}">
                <a16:creationId xmlns:a16="http://schemas.microsoft.com/office/drawing/2014/main" id="{8617A071-217F-3272-CCEF-63C596FD51B5}"/>
              </a:ext>
            </a:extLst>
          </p:cNvPr>
          <p:cNvSpPr txBox="1"/>
          <p:nvPr/>
        </p:nvSpPr>
        <p:spPr>
          <a:xfrm>
            <a:off x="4225425" y="4490727"/>
            <a:ext cx="3564645" cy="215444"/>
          </a:xfrm>
          <a:prstGeom prst="rect">
            <a:avLst/>
          </a:prstGeom>
          <a:solidFill>
            <a:schemeClr val="bg1"/>
          </a:solidFill>
          <a:ln>
            <a:noFill/>
          </a:ln>
        </p:spPr>
        <p:txBody>
          <a:bodyPr wrap="square" rtlCol="0">
            <a:spAutoFit/>
          </a:bodyPr>
          <a:lstStyle/>
          <a:p>
            <a:r>
              <a:rPr lang="en-PH" sz="800" dirty="0">
                <a:solidFill>
                  <a:srgbClr val="FF0000"/>
                </a:solidFill>
              </a:rPr>
              <a:t>FEBRUARY</a:t>
            </a:r>
          </a:p>
        </p:txBody>
      </p:sp>
      <p:sp>
        <p:nvSpPr>
          <p:cNvPr id="10" name="TextBox 9">
            <a:extLst>
              <a:ext uri="{FF2B5EF4-FFF2-40B4-BE49-F238E27FC236}">
                <a16:creationId xmlns:a16="http://schemas.microsoft.com/office/drawing/2014/main" id="{06012FBB-FCE1-8BBD-0353-5BBF9FAB7E5D}"/>
              </a:ext>
            </a:extLst>
          </p:cNvPr>
          <p:cNvSpPr txBox="1"/>
          <p:nvPr/>
        </p:nvSpPr>
        <p:spPr>
          <a:xfrm>
            <a:off x="4249724" y="5363162"/>
            <a:ext cx="3564645" cy="215444"/>
          </a:xfrm>
          <a:prstGeom prst="rect">
            <a:avLst/>
          </a:prstGeom>
          <a:solidFill>
            <a:schemeClr val="bg1"/>
          </a:solidFill>
          <a:ln>
            <a:noFill/>
          </a:ln>
        </p:spPr>
        <p:txBody>
          <a:bodyPr wrap="square" rtlCol="0">
            <a:spAutoFit/>
          </a:bodyPr>
          <a:lstStyle/>
          <a:p>
            <a:r>
              <a:rPr lang="en-PH" sz="800" dirty="0">
                <a:solidFill>
                  <a:srgbClr val="FF0000"/>
                </a:solidFill>
              </a:rPr>
              <a:t>SOBRANG LATINA BUILDERS DEPOT</a:t>
            </a:r>
          </a:p>
        </p:txBody>
      </p:sp>
      <p:sp>
        <p:nvSpPr>
          <p:cNvPr id="11" name="TextBox 10">
            <a:extLst>
              <a:ext uri="{FF2B5EF4-FFF2-40B4-BE49-F238E27FC236}">
                <a16:creationId xmlns:a16="http://schemas.microsoft.com/office/drawing/2014/main" id="{934F179E-9429-1628-0CC5-CD08CAC5929F}"/>
              </a:ext>
            </a:extLst>
          </p:cNvPr>
          <p:cNvSpPr txBox="1"/>
          <p:nvPr/>
        </p:nvSpPr>
        <p:spPr>
          <a:xfrm>
            <a:off x="4251934" y="5754104"/>
            <a:ext cx="3564645" cy="215444"/>
          </a:xfrm>
          <a:prstGeom prst="rect">
            <a:avLst/>
          </a:prstGeom>
          <a:solidFill>
            <a:schemeClr val="bg1"/>
          </a:solidFill>
          <a:ln>
            <a:noFill/>
          </a:ln>
        </p:spPr>
        <p:txBody>
          <a:bodyPr wrap="square" rtlCol="0">
            <a:spAutoFit/>
          </a:bodyPr>
          <a:lstStyle/>
          <a:p>
            <a:r>
              <a:rPr lang="en-PH" sz="800" dirty="0">
                <a:solidFill>
                  <a:srgbClr val="FF0000"/>
                </a:solidFill>
              </a:rPr>
              <a:t>12345678900000</a:t>
            </a:r>
          </a:p>
        </p:txBody>
      </p:sp>
      <p:sp>
        <p:nvSpPr>
          <p:cNvPr id="12" name="TextBox 11">
            <a:extLst>
              <a:ext uri="{FF2B5EF4-FFF2-40B4-BE49-F238E27FC236}">
                <a16:creationId xmlns:a16="http://schemas.microsoft.com/office/drawing/2014/main" id="{B64A616E-4947-9B7F-129B-5D0F5ACD5E1A}"/>
              </a:ext>
            </a:extLst>
          </p:cNvPr>
          <p:cNvSpPr txBox="1"/>
          <p:nvPr/>
        </p:nvSpPr>
        <p:spPr>
          <a:xfrm>
            <a:off x="4246939" y="6161334"/>
            <a:ext cx="3564645" cy="215444"/>
          </a:xfrm>
          <a:prstGeom prst="rect">
            <a:avLst/>
          </a:prstGeom>
          <a:solidFill>
            <a:schemeClr val="bg1"/>
          </a:solidFill>
          <a:ln>
            <a:noFill/>
          </a:ln>
        </p:spPr>
        <p:txBody>
          <a:bodyPr wrap="square" rtlCol="0">
            <a:spAutoFit/>
          </a:bodyPr>
          <a:lstStyle/>
          <a:p>
            <a:r>
              <a:rPr lang="en-PH" sz="800" dirty="0">
                <a:solidFill>
                  <a:srgbClr val="FF0000"/>
                </a:solidFill>
              </a:rPr>
              <a:t>2025-02-002</a:t>
            </a:r>
          </a:p>
        </p:txBody>
      </p:sp>
    </p:spTree>
    <p:extLst>
      <p:ext uri="{BB962C8B-B14F-4D97-AF65-F5344CB8AC3E}">
        <p14:creationId xmlns:p14="http://schemas.microsoft.com/office/powerpoint/2010/main" val="280396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A2CFF84-BA7E-4C8A-2353-463B22ACB9B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83D5CB4-B268-15F8-E639-024E95431682}"/>
              </a:ext>
            </a:extLst>
          </p:cNvPr>
          <p:cNvPicPr>
            <a:picLocks noChangeAspect="1"/>
          </p:cNvPicPr>
          <p:nvPr/>
        </p:nvPicPr>
        <p:blipFill>
          <a:blip r:embed="rId3"/>
          <a:stretch>
            <a:fillRect/>
          </a:stretch>
        </p:blipFill>
        <p:spPr>
          <a:xfrm>
            <a:off x="1323975" y="1622524"/>
            <a:ext cx="9496425" cy="5044976"/>
          </a:xfrm>
          <a:prstGeom prst="rect">
            <a:avLst/>
          </a:prstGeom>
        </p:spPr>
      </p:pic>
      <p:sp>
        <p:nvSpPr>
          <p:cNvPr id="4" name="Title 1">
            <a:extLst>
              <a:ext uri="{FF2B5EF4-FFF2-40B4-BE49-F238E27FC236}">
                <a16:creationId xmlns:a16="http://schemas.microsoft.com/office/drawing/2014/main" id="{F627C13C-ADF3-9A1B-6F1B-C5E7885EBE3D}"/>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CREATION OF DISBURSEMENT (DV)</a:t>
            </a:r>
          </a:p>
          <a:p>
            <a:pPr algn="ctr"/>
            <a:r>
              <a:rPr lang="en-PH" sz="4000" dirty="0">
                <a:solidFill>
                  <a:schemeClr val="bg1"/>
                </a:solidFill>
                <a:latin typeface="Baskerville Old Face" panose="02020602080505020303" pitchFamily="18" charset="0"/>
              </a:rPr>
              <a:t>(VAT GOODS)</a:t>
            </a:r>
          </a:p>
        </p:txBody>
      </p:sp>
      <p:cxnSp>
        <p:nvCxnSpPr>
          <p:cNvPr id="5" name="Straight Connector 4">
            <a:extLst>
              <a:ext uri="{FF2B5EF4-FFF2-40B4-BE49-F238E27FC236}">
                <a16:creationId xmlns:a16="http://schemas.microsoft.com/office/drawing/2014/main" id="{919C6022-F73C-B429-8601-6E9A6A34E2B9}"/>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76FBD2D-A1CA-1C33-791F-90E84BE84EF3}"/>
              </a:ext>
            </a:extLst>
          </p:cNvPr>
          <p:cNvSpPr txBox="1"/>
          <p:nvPr/>
        </p:nvSpPr>
        <p:spPr>
          <a:xfrm>
            <a:off x="4236468" y="3031420"/>
            <a:ext cx="3564645" cy="215444"/>
          </a:xfrm>
          <a:prstGeom prst="rect">
            <a:avLst/>
          </a:prstGeom>
          <a:solidFill>
            <a:schemeClr val="bg1"/>
          </a:solidFill>
          <a:ln>
            <a:noFill/>
          </a:ln>
        </p:spPr>
        <p:txBody>
          <a:bodyPr wrap="square" rtlCol="0">
            <a:spAutoFit/>
          </a:bodyPr>
          <a:lstStyle/>
          <a:p>
            <a:r>
              <a:rPr lang="en-US" sz="800" dirty="0">
                <a:solidFill>
                  <a:srgbClr val="FF0000"/>
                </a:solidFill>
              </a:rPr>
              <a:t>5021304002 - Repair &amp; </a:t>
            </a:r>
            <a:r>
              <a:rPr lang="en-US" sz="800" dirty="0" err="1">
                <a:solidFill>
                  <a:srgbClr val="FF0000"/>
                </a:solidFill>
              </a:rPr>
              <a:t>Maint</a:t>
            </a:r>
            <a:r>
              <a:rPr lang="en-US" sz="800" dirty="0">
                <a:solidFill>
                  <a:srgbClr val="FF0000"/>
                </a:solidFill>
              </a:rPr>
              <a:t>. - School Buildings</a:t>
            </a:r>
            <a:endParaRPr lang="en-PH" sz="800" dirty="0">
              <a:solidFill>
                <a:srgbClr val="FF0000"/>
              </a:solidFill>
            </a:endParaRPr>
          </a:p>
        </p:txBody>
      </p:sp>
      <p:sp>
        <p:nvSpPr>
          <p:cNvPr id="9" name="TextBox 8">
            <a:extLst>
              <a:ext uri="{FF2B5EF4-FFF2-40B4-BE49-F238E27FC236}">
                <a16:creationId xmlns:a16="http://schemas.microsoft.com/office/drawing/2014/main" id="{C8713622-2982-0471-8F07-815FB554E21B}"/>
              </a:ext>
            </a:extLst>
          </p:cNvPr>
          <p:cNvSpPr txBox="1"/>
          <p:nvPr/>
        </p:nvSpPr>
        <p:spPr>
          <a:xfrm>
            <a:off x="4225425" y="3457625"/>
            <a:ext cx="3564645" cy="215444"/>
          </a:xfrm>
          <a:prstGeom prst="rect">
            <a:avLst/>
          </a:prstGeom>
          <a:solidFill>
            <a:schemeClr val="bg1"/>
          </a:solidFill>
          <a:ln>
            <a:noFill/>
          </a:ln>
        </p:spPr>
        <p:txBody>
          <a:bodyPr wrap="square" rtlCol="0">
            <a:spAutoFit/>
          </a:bodyPr>
          <a:lstStyle/>
          <a:p>
            <a:r>
              <a:rPr lang="en-PH" sz="800" dirty="0">
                <a:solidFill>
                  <a:srgbClr val="FF0000"/>
                </a:solidFill>
              </a:rPr>
              <a:t>GOODS</a:t>
            </a:r>
          </a:p>
        </p:txBody>
      </p:sp>
      <p:sp>
        <p:nvSpPr>
          <p:cNvPr id="10" name="TextBox 9">
            <a:extLst>
              <a:ext uri="{FF2B5EF4-FFF2-40B4-BE49-F238E27FC236}">
                <a16:creationId xmlns:a16="http://schemas.microsoft.com/office/drawing/2014/main" id="{1AC9F096-4ADB-C3EE-475E-0CCB31BEE3F3}"/>
              </a:ext>
            </a:extLst>
          </p:cNvPr>
          <p:cNvSpPr txBox="1"/>
          <p:nvPr/>
        </p:nvSpPr>
        <p:spPr>
          <a:xfrm>
            <a:off x="4236536" y="4712534"/>
            <a:ext cx="3564645" cy="215444"/>
          </a:xfrm>
          <a:prstGeom prst="rect">
            <a:avLst/>
          </a:prstGeom>
          <a:solidFill>
            <a:schemeClr val="bg1"/>
          </a:solidFill>
          <a:ln>
            <a:noFill/>
          </a:ln>
        </p:spPr>
        <p:txBody>
          <a:bodyPr wrap="square" rtlCol="0">
            <a:spAutoFit/>
          </a:bodyPr>
          <a:lstStyle/>
          <a:p>
            <a:r>
              <a:rPr lang="en-PH" sz="800" dirty="0">
                <a:solidFill>
                  <a:srgbClr val="FF0000"/>
                </a:solidFill>
              </a:rPr>
              <a:t>5750</a:t>
            </a:r>
          </a:p>
        </p:txBody>
      </p:sp>
      <p:sp>
        <p:nvSpPr>
          <p:cNvPr id="11" name="TextBox 10">
            <a:extLst>
              <a:ext uri="{FF2B5EF4-FFF2-40B4-BE49-F238E27FC236}">
                <a16:creationId xmlns:a16="http://schemas.microsoft.com/office/drawing/2014/main" id="{6E6D4EA9-28ED-D64C-E168-19C9DE88FF99}"/>
              </a:ext>
            </a:extLst>
          </p:cNvPr>
          <p:cNvSpPr txBox="1"/>
          <p:nvPr/>
        </p:nvSpPr>
        <p:spPr>
          <a:xfrm>
            <a:off x="4229954" y="5560676"/>
            <a:ext cx="3564645" cy="215444"/>
          </a:xfrm>
          <a:prstGeom prst="rect">
            <a:avLst/>
          </a:prstGeom>
          <a:solidFill>
            <a:schemeClr val="bg1"/>
          </a:solidFill>
          <a:ln>
            <a:noFill/>
          </a:ln>
        </p:spPr>
        <p:txBody>
          <a:bodyPr wrap="square" rtlCol="0">
            <a:spAutoFit/>
          </a:bodyPr>
          <a:lstStyle/>
          <a:p>
            <a:r>
              <a:rPr lang="en-PH" sz="800" dirty="0">
                <a:solidFill>
                  <a:srgbClr val="FF0000"/>
                </a:solidFill>
              </a:rPr>
              <a:t>256.70</a:t>
            </a:r>
          </a:p>
        </p:txBody>
      </p:sp>
      <p:sp>
        <p:nvSpPr>
          <p:cNvPr id="12" name="TextBox 11">
            <a:extLst>
              <a:ext uri="{FF2B5EF4-FFF2-40B4-BE49-F238E27FC236}">
                <a16:creationId xmlns:a16="http://schemas.microsoft.com/office/drawing/2014/main" id="{F81DC1B5-168B-749F-CA23-B075445FB0FC}"/>
              </a:ext>
            </a:extLst>
          </p:cNvPr>
          <p:cNvSpPr txBox="1"/>
          <p:nvPr/>
        </p:nvSpPr>
        <p:spPr>
          <a:xfrm>
            <a:off x="4220563" y="5963506"/>
            <a:ext cx="3564645" cy="215444"/>
          </a:xfrm>
          <a:prstGeom prst="rect">
            <a:avLst/>
          </a:prstGeom>
          <a:solidFill>
            <a:schemeClr val="bg1"/>
          </a:solidFill>
          <a:ln>
            <a:noFill/>
          </a:ln>
        </p:spPr>
        <p:txBody>
          <a:bodyPr wrap="square" rtlCol="0">
            <a:spAutoFit/>
          </a:bodyPr>
          <a:lstStyle/>
          <a:p>
            <a:r>
              <a:rPr lang="en-PH" sz="800" dirty="0">
                <a:solidFill>
                  <a:srgbClr val="FF0000"/>
                </a:solidFill>
              </a:rPr>
              <a:t>51.34</a:t>
            </a:r>
          </a:p>
        </p:txBody>
      </p:sp>
      <p:sp>
        <p:nvSpPr>
          <p:cNvPr id="8" name="TextBox 7">
            <a:extLst>
              <a:ext uri="{FF2B5EF4-FFF2-40B4-BE49-F238E27FC236}">
                <a16:creationId xmlns:a16="http://schemas.microsoft.com/office/drawing/2014/main" id="{977A28ED-3C9E-30E0-A7A7-D54813CD6CCB}"/>
              </a:ext>
            </a:extLst>
          </p:cNvPr>
          <p:cNvSpPr txBox="1"/>
          <p:nvPr/>
        </p:nvSpPr>
        <p:spPr>
          <a:xfrm>
            <a:off x="4223963" y="3878189"/>
            <a:ext cx="3564645" cy="215444"/>
          </a:xfrm>
          <a:prstGeom prst="rect">
            <a:avLst/>
          </a:prstGeom>
          <a:solidFill>
            <a:schemeClr val="bg1"/>
          </a:solidFill>
          <a:ln>
            <a:noFill/>
          </a:ln>
        </p:spPr>
        <p:txBody>
          <a:bodyPr wrap="square" rtlCol="0">
            <a:spAutoFit/>
          </a:bodyPr>
          <a:lstStyle/>
          <a:p>
            <a:r>
              <a:rPr lang="en-PH" sz="800" dirty="0">
                <a:solidFill>
                  <a:srgbClr val="FF0000"/>
                </a:solidFill>
              </a:rPr>
              <a:t>VAT</a:t>
            </a:r>
          </a:p>
        </p:txBody>
      </p:sp>
      <p:sp>
        <p:nvSpPr>
          <p:cNvPr id="13" name="TextBox 12">
            <a:extLst>
              <a:ext uri="{FF2B5EF4-FFF2-40B4-BE49-F238E27FC236}">
                <a16:creationId xmlns:a16="http://schemas.microsoft.com/office/drawing/2014/main" id="{B1195EBD-F4CB-416B-4055-2BD5EB27EEE0}"/>
              </a:ext>
            </a:extLst>
          </p:cNvPr>
          <p:cNvSpPr txBox="1"/>
          <p:nvPr/>
        </p:nvSpPr>
        <p:spPr>
          <a:xfrm>
            <a:off x="4218103" y="4285560"/>
            <a:ext cx="3564645" cy="338554"/>
          </a:xfrm>
          <a:prstGeom prst="rect">
            <a:avLst/>
          </a:prstGeom>
          <a:solidFill>
            <a:schemeClr val="bg1"/>
          </a:solidFill>
          <a:ln>
            <a:noFill/>
          </a:ln>
        </p:spPr>
        <p:txBody>
          <a:bodyPr wrap="square" rtlCol="0">
            <a:spAutoFit/>
          </a:bodyPr>
          <a:lstStyle/>
          <a:p>
            <a:r>
              <a:rPr lang="en-PH" sz="800" dirty="0">
                <a:solidFill>
                  <a:srgbClr val="FF0000"/>
                </a:solidFill>
              </a:rPr>
              <a:t>PAYMENT FOR THE PURCHASE OF MATERIALS FOR THE REPAIR OF DOOR OF GRADE 1 BUILDING</a:t>
            </a:r>
          </a:p>
        </p:txBody>
      </p:sp>
      <p:sp>
        <p:nvSpPr>
          <p:cNvPr id="14" name="TextBox 13">
            <a:extLst>
              <a:ext uri="{FF2B5EF4-FFF2-40B4-BE49-F238E27FC236}">
                <a16:creationId xmlns:a16="http://schemas.microsoft.com/office/drawing/2014/main" id="{79EF7FB5-BFDC-2153-E338-92A056142F3A}"/>
              </a:ext>
            </a:extLst>
          </p:cNvPr>
          <p:cNvSpPr txBox="1"/>
          <p:nvPr/>
        </p:nvSpPr>
        <p:spPr>
          <a:xfrm>
            <a:off x="4230676" y="5119909"/>
            <a:ext cx="3564645" cy="215444"/>
          </a:xfrm>
          <a:prstGeom prst="rect">
            <a:avLst/>
          </a:prstGeom>
          <a:solidFill>
            <a:schemeClr val="bg1"/>
          </a:solidFill>
          <a:ln>
            <a:noFill/>
          </a:ln>
        </p:spPr>
        <p:txBody>
          <a:bodyPr wrap="square" rtlCol="0">
            <a:spAutoFit/>
          </a:bodyPr>
          <a:lstStyle/>
          <a:p>
            <a:r>
              <a:rPr lang="en-PH" sz="800" dirty="0">
                <a:solidFill>
                  <a:srgbClr val="FF0000"/>
                </a:solidFill>
              </a:rPr>
              <a:t>5133.93</a:t>
            </a:r>
          </a:p>
        </p:txBody>
      </p:sp>
    </p:spTree>
    <p:extLst>
      <p:ext uri="{BB962C8B-B14F-4D97-AF65-F5344CB8AC3E}">
        <p14:creationId xmlns:p14="http://schemas.microsoft.com/office/powerpoint/2010/main" val="151798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P spid="8" grpId="0" animBg="1"/>
      <p:bldP spid="13" grpId="0" animBg="1"/>
      <p:bldP spid="1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CD7B11C-F3EE-1468-959F-0CF2BB3D32A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AB32317-4EBE-329E-08DB-618366A8BB8C}"/>
              </a:ext>
            </a:extLst>
          </p:cNvPr>
          <p:cNvPicPr>
            <a:picLocks noChangeAspect="1"/>
          </p:cNvPicPr>
          <p:nvPr/>
        </p:nvPicPr>
        <p:blipFill>
          <a:blip r:embed="rId3"/>
          <a:stretch>
            <a:fillRect/>
          </a:stretch>
        </p:blipFill>
        <p:spPr>
          <a:xfrm>
            <a:off x="1362075" y="1637705"/>
            <a:ext cx="9467850" cy="5029795"/>
          </a:xfrm>
          <a:prstGeom prst="rect">
            <a:avLst/>
          </a:prstGeom>
        </p:spPr>
      </p:pic>
      <p:sp>
        <p:nvSpPr>
          <p:cNvPr id="4" name="Title 1">
            <a:extLst>
              <a:ext uri="{FF2B5EF4-FFF2-40B4-BE49-F238E27FC236}">
                <a16:creationId xmlns:a16="http://schemas.microsoft.com/office/drawing/2014/main" id="{1DD9B99F-32BD-22C6-8009-616E8F5B7AB8}"/>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CREATION OF DISBURSEMENT (DV)</a:t>
            </a:r>
          </a:p>
          <a:p>
            <a:pPr algn="ctr"/>
            <a:r>
              <a:rPr lang="en-PH" sz="4000" dirty="0">
                <a:solidFill>
                  <a:schemeClr val="bg1"/>
                </a:solidFill>
                <a:latin typeface="Baskerville Old Face" panose="02020602080505020303" pitchFamily="18" charset="0"/>
              </a:rPr>
              <a:t>(VAT GOODS)</a:t>
            </a:r>
          </a:p>
        </p:txBody>
      </p:sp>
      <p:cxnSp>
        <p:nvCxnSpPr>
          <p:cNvPr id="5" name="Straight Connector 4">
            <a:extLst>
              <a:ext uri="{FF2B5EF4-FFF2-40B4-BE49-F238E27FC236}">
                <a16:creationId xmlns:a16="http://schemas.microsoft.com/office/drawing/2014/main" id="{74AC24BB-B873-7C5F-71F7-FC5096426E7F}"/>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FBD686B-D2B7-89D4-4D68-65B7B5CC9579}"/>
              </a:ext>
            </a:extLst>
          </p:cNvPr>
          <p:cNvSpPr txBox="1"/>
          <p:nvPr/>
        </p:nvSpPr>
        <p:spPr>
          <a:xfrm>
            <a:off x="4231388" y="2898070"/>
            <a:ext cx="3564645" cy="215444"/>
          </a:xfrm>
          <a:prstGeom prst="rect">
            <a:avLst/>
          </a:prstGeom>
          <a:solidFill>
            <a:schemeClr val="bg1"/>
          </a:solidFill>
          <a:ln>
            <a:noFill/>
          </a:ln>
        </p:spPr>
        <p:txBody>
          <a:bodyPr wrap="square" rtlCol="0">
            <a:spAutoFit/>
          </a:bodyPr>
          <a:lstStyle/>
          <a:p>
            <a:r>
              <a:rPr lang="en-PH" sz="800" dirty="0">
                <a:solidFill>
                  <a:srgbClr val="FF0000"/>
                </a:solidFill>
              </a:rPr>
              <a:t>5441.96</a:t>
            </a:r>
          </a:p>
        </p:txBody>
      </p:sp>
    </p:spTree>
    <p:extLst>
      <p:ext uri="{BB962C8B-B14F-4D97-AF65-F5344CB8AC3E}">
        <p14:creationId xmlns:p14="http://schemas.microsoft.com/office/powerpoint/2010/main" val="357060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53F89BC-EF59-2508-76AB-5411867177A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5208AAF-BF16-6CF8-BB98-EB85CDFDDCA6}"/>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CREATION OF DISBURSEMENT (DV)</a:t>
            </a:r>
          </a:p>
          <a:p>
            <a:pPr algn="ctr"/>
            <a:r>
              <a:rPr lang="en-PH" sz="4000" dirty="0">
                <a:solidFill>
                  <a:schemeClr val="bg1"/>
                </a:solidFill>
                <a:latin typeface="Baskerville Old Face" panose="02020602080505020303" pitchFamily="18" charset="0"/>
              </a:rPr>
              <a:t>(VAT GOODS)</a:t>
            </a:r>
          </a:p>
        </p:txBody>
      </p:sp>
      <p:cxnSp>
        <p:nvCxnSpPr>
          <p:cNvPr id="5" name="Straight Connector 4">
            <a:extLst>
              <a:ext uri="{FF2B5EF4-FFF2-40B4-BE49-F238E27FC236}">
                <a16:creationId xmlns:a16="http://schemas.microsoft.com/office/drawing/2014/main" id="{871EB7A1-3AEF-AA4E-2FAA-9B6EE93D81A0}"/>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894FEA2-EAF0-F1B9-5A9D-E11DD3480A47}"/>
              </a:ext>
            </a:extLst>
          </p:cNvPr>
          <p:cNvPicPr>
            <a:picLocks noChangeAspect="1"/>
          </p:cNvPicPr>
          <p:nvPr/>
        </p:nvPicPr>
        <p:blipFill>
          <a:blip r:embed="rId3"/>
          <a:stretch>
            <a:fillRect/>
          </a:stretch>
        </p:blipFill>
        <p:spPr>
          <a:xfrm>
            <a:off x="1351280" y="1685605"/>
            <a:ext cx="9377680" cy="4981893"/>
          </a:xfrm>
          <a:prstGeom prst="rect">
            <a:avLst/>
          </a:prstGeom>
        </p:spPr>
      </p:pic>
      <p:sp>
        <p:nvSpPr>
          <p:cNvPr id="8" name="Oval 7">
            <a:extLst>
              <a:ext uri="{FF2B5EF4-FFF2-40B4-BE49-F238E27FC236}">
                <a16:creationId xmlns:a16="http://schemas.microsoft.com/office/drawing/2014/main" id="{12412DA8-85D6-C211-7C15-84234C829BE5}"/>
              </a:ext>
            </a:extLst>
          </p:cNvPr>
          <p:cNvSpPr/>
          <p:nvPr/>
        </p:nvSpPr>
        <p:spPr>
          <a:xfrm>
            <a:off x="4234787" y="5781034"/>
            <a:ext cx="1708331" cy="36576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44377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B1AA812-8F99-E828-3D1D-870E1F45A99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8CCFE09-C197-4148-B38D-8BCE2EFB82E7}"/>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CREATION OF DISBURSEMENT (DV)</a:t>
            </a:r>
          </a:p>
          <a:p>
            <a:pPr algn="ctr"/>
            <a:r>
              <a:rPr lang="en-PH" sz="4000" dirty="0">
                <a:solidFill>
                  <a:schemeClr val="bg1"/>
                </a:solidFill>
                <a:latin typeface="Baskerville Old Face" panose="02020602080505020303" pitchFamily="18" charset="0"/>
              </a:rPr>
              <a:t>(VAT GOODS)</a:t>
            </a:r>
          </a:p>
        </p:txBody>
      </p:sp>
      <p:cxnSp>
        <p:nvCxnSpPr>
          <p:cNvPr id="5" name="Straight Connector 4">
            <a:extLst>
              <a:ext uri="{FF2B5EF4-FFF2-40B4-BE49-F238E27FC236}">
                <a16:creationId xmlns:a16="http://schemas.microsoft.com/office/drawing/2014/main" id="{75726AAE-97B0-632E-7858-42B506939559}"/>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2">
            <a:extLst>
              <a:ext uri="{FF2B5EF4-FFF2-40B4-BE49-F238E27FC236}">
                <a16:creationId xmlns:a16="http://schemas.microsoft.com/office/drawing/2014/main" id="{66BF9009-F853-06ED-FC14-E10EB72026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109" b="6975"/>
          <a:stretch/>
        </p:blipFill>
        <p:spPr bwMode="auto">
          <a:xfrm>
            <a:off x="1059746" y="1688940"/>
            <a:ext cx="10004494" cy="4986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169755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D7BC0AE-43B4-689A-9F5A-1BC851A9698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0F8370D-76DE-BCA7-FA55-FBB9193A43C9}"/>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CREATION OF DISBURSEMENT (DV)</a:t>
            </a:r>
          </a:p>
          <a:p>
            <a:pPr algn="ctr"/>
            <a:r>
              <a:rPr lang="en-PH" sz="4000" dirty="0">
                <a:solidFill>
                  <a:schemeClr val="bg1"/>
                </a:solidFill>
                <a:latin typeface="Baskerville Old Face" panose="02020602080505020303" pitchFamily="18" charset="0"/>
              </a:rPr>
              <a:t>(NON-VAT GOODS)</a:t>
            </a:r>
          </a:p>
        </p:txBody>
      </p:sp>
      <p:cxnSp>
        <p:nvCxnSpPr>
          <p:cNvPr id="5" name="Straight Connector 4">
            <a:extLst>
              <a:ext uri="{FF2B5EF4-FFF2-40B4-BE49-F238E27FC236}">
                <a16:creationId xmlns:a16="http://schemas.microsoft.com/office/drawing/2014/main" id="{17549F00-B7CB-CEF7-C562-A770855AD661}"/>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68A95AE-7BAC-5914-F823-D8DE1E81D7CC}"/>
              </a:ext>
            </a:extLst>
          </p:cNvPr>
          <p:cNvPicPr>
            <a:picLocks noChangeAspect="1"/>
          </p:cNvPicPr>
          <p:nvPr/>
        </p:nvPicPr>
        <p:blipFill>
          <a:blip r:embed="rId3"/>
          <a:stretch>
            <a:fillRect/>
          </a:stretch>
        </p:blipFill>
        <p:spPr>
          <a:xfrm>
            <a:off x="1391920" y="1631314"/>
            <a:ext cx="9326880" cy="4954905"/>
          </a:xfrm>
          <a:prstGeom prst="rect">
            <a:avLst/>
          </a:prstGeom>
        </p:spPr>
      </p:pic>
      <p:sp>
        <p:nvSpPr>
          <p:cNvPr id="6" name="Oval 5">
            <a:extLst>
              <a:ext uri="{FF2B5EF4-FFF2-40B4-BE49-F238E27FC236}">
                <a16:creationId xmlns:a16="http://schemas.microsoft.com/office/drawing/2014/main" id="{922453C9-7035-DF3E-1331-109AFB6F22A6}"/>
              </a:ext>
            </a:extLst>
          </p:cNvPr>
          <p:cNvSpPr/>
          <p:nvPr/>
        </p:nvSpPr>
        <p:spPr>
          <a:xfrm>
            <a:off x="1310640" y="2143762"/>
            <a:ext cx="492760" cy="43687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273159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92F306C-22E6-4838-6FD3-0966B2C35A2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5F6ED39-A4BD-A040-41ED-4EA51C117345}"/>
              </a:ext>
            </a:extLst>
          </p:cNvPr>
          <p:cNvSpPr txBox="1">
            <a:spLocks/>
          </p:cNvSpPr>
          <p:nvPr/>
        </p:nvSpPr>
        <p:spPr>
          <a:xfrm>
            <a:off x="2460" y="1328"/>
            <a:ext cx="12189540" cy="1473510"/>
          </a:xfrm>
          <a:prstGeom prst="rect">
            <a:avLst/>
          </a:prstGeom>
          <a:solidFill>
            <a:srgbClr val="002060">
              <a:alpha val="5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4000" dirty="0">
                <a:solidFill>
                  <a:schemeClr val="bg1"/>
                </a:solidFill>
                <a:latin typeface="Baskerville Old Face" panose="02020602080505020303" pitchFamily="18" charset="0"/>
              </a:rPr>
              <a:t>CREATION OF DISBURSEMENT (DV)</a:t>
            </a:r>
          </a:p>
          <a:p>
            <a:pPr algn="ctr"/>
            <a:r>
              <a:rPr lang="en-PH" sz="4000" dirty="0">
                <a:solidFill>
                  <a:schemeClr val="bg1"/>
                </a:solidFill>
                <a:latin typeface="Baskerville Old Face" panose="02020602080505020303" pitchFamily="18" charset="0"/>
              </a:rPr>
              <a:t>(NON-VAT GOODS)</a:t>
            </a:r>
          </a:p>
        </p:txBody>
      </p:sp>
      <p:cxnSp>
        <p:nvCxnSpPr>
          <p:cNvPr id="5" name="Straight Connector 4">
            <a:extLst>
              <a:ext uri="{FF2B5EF4-FFF2-40B4-BE49-F238E27FC236}">
                <a16:creationId xmlns:a16="http://schemas.microsoft.com/office/drawing/2014/main" id="{D5F87689-8BEF-C7D4-0922-75C2344D456A}"/>
              </a:ext>
            </a:extLst>
          </p:cNvPr>
          <p:cNvCxnSpPr>
            <a:cxnSpLocks/>
          </p:cNvCxnSpPr>
          <p:nvPr/>
        </p:nvCxnSpPr>
        <p:spPr>
          <a:xfrm>
            <a:off x="-9832" y="1494511"/>
            <a:ext cx="122124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4AF44E5-900F-E047-261B-20B1990E28F6}"/>
              </a:ext>
            </a:extLst>
          </p:cNvPr>
          <p:cNvPicPr>
            <a:picLocks noChangeAspect="1"/>
          </p:cNvPicPr>
          <p:nvPr/>
        </p:nvPicPr>
        <p:blipFill>
          <a:blip r:embed="rId3"/>
          <a:stretch>
            <a:fillRect/>
          </a:stretch>
        </p:blipFill>
        <p:spPr>
          <a:xfrm>
            <a:off x="1431471" y="1711439"/>
            <a:ext cx="9329057" cy="4956062"/>
          </a:xfrm>
          <a:prstGeom prst="rect">
            <a:avLst/>
          </a:prstGeom>
        </p:spPr>
      </p:pic>
      <p:sp>
        <p:nvSpPr>
          <p:cNvPr id="10" name="Oval 9">
            <a:extLst>
              <a:ext uri="{FF2B5EF4-FFF2-40B4-BE49-F238E27FC236}">
                <a16:creationId xmlns:a16="http://schemas.microsoft.com/office/drawing/2014/main" id="{70341235-98B6-5D58-F893-B26321B4F0EB}"/>
              </a:ext>
            </a:extLst>
          </p:cNvPr>
          <p:cNvSpPr/>
          <p:nvPr/>
        </p:nvSpPr>
        <p:spPr>
          <a:xfrm>
            <a:off x="1290320" y="3167199"/>
            <a:ext cx="1708331" cy="36576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196882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1)">
                                      <p:cBhvr>
                                        <p:cTn id="18"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1646</TotalTime>
  <Words>1274</Words>
  <Application>Microsoft Office PowerPoint</Application>
  <PresentationFormat>Widescreen</PresentationFormat>
  <Paragraphs>266</Paragraphs>
  <Slides>99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99</vt:i4>
      </vt:variant>
    </vt:vector>
  </HeadingPairs>
  <TitlesOfParts>
    <vt:vector size="105" baseType="lpstr">
      <vt:lpstr>Arial</vt:lpstr>
      <vt:lpstr>Baskerville Old Face</vt:lpstr>
      <vt:lpstr>Calibri</vt:lpstr>
      <vt:lpstr>Calibri Light</vt:lpstr>
      <vt:lpstr>Wingdings</vt:lpstr>
      <vt:lpstr>Office Theme</vt:lpstr>
      <vt:lpstr>Orientation   of the Web-Based Monitoring System Users of the School MOOE Funds </vt:lpstr>
      <vt:lpstr>PowerPoint Presentation</vt:lpstr>
      <vt:lpstr>PowerPoint Presentation</vt:lpstr>
      <vt:lpstr>PowerPoint Presentation</vt:lpstr>
      <vt:lpstr>WHAT IS MOOE WEBBASED?</vt:lpstr>
      <vt:lpstr>PowerPoint Presentation</vt:lpstr>
      <vt:lpstr>PowerPoint Presentation</vt:lpstr>
      <vt:lpstr>PowerPoint Presentation</vt:lpstr>
      <vt:lpstr>PowerPoint Presentation</vt:lpstr>
      <vt:lpstr>PowerPoint Presentation</vt:lpstr>
      <vt:lpstr>PowerPoint Presentation</vt:lpstr>
      <vt:lpstr>                                    REGISTRATION TO                                              THE SYSTEM</vt:lpstr>
      <vt:lpstr>PowerPoint Presentation</vt:lpstr>
      <vt:lpstr>PowerPoint Presentation</vt:lpstr>
      <vt:lpstr>PowerPoint Presentation</vt:lpstr>
      <vt:lpstr>PowerPoint Presentation</vt:lpstr>
      <vt:lpstr>PowerPoint Presentation</vt:lpstr>
      <vt:lpstr>SETTING UP OF SCHOOL PROFILE AND BANK ACCOUNT (SCHOOL HEAD ACCOUNT)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Anthony Barrera</dc:creator>
  <cp:lastModifiedBy>Anthony Barrera</cp:lastModifiedBy>
  <cp:revision>2</cp:revision>
  <dcterms:created xsi:type="dcterms:W3CDTF">2025-02-27T05:58:16Z</dcterms:created>
  <dcterms:modified xsi:type="dcterms:W3CDTF">2025-03-03T06:27:31Z</dcterms:modified>
</cp:coreProperties>
</file>