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84" r:id="rId2"/>
    <p:sldId id="640" r:id="rId3"/>
    <p:sldId id="707" r:id="rId4"/>
    <p:sldId id="655" r:id="rId5"/>
    <p:sldId id="639" r:id="rId6"/>
    <p:sldId id="657" r:id="rId7"/>
    <p:sldId id="758" r:id="rId8"/>
    <p:sldId id="748" r:id="rId9"/>
    <p:sldId id="664" r:id="rId10"/>
    <p:sldId id="759" r:id="rId11"/>
    <p:sldId id="641" r:id="rId12"/>
    <p:sldId id="642" r:id="rId13"/>
    <p:sldId id="669" r:id="rId14"/>
    <p:sldId id="645" r:id="rId15"/>
    <p:sldId id="670" r:id="rId16"/>
    <p:sldId id="644" r:id="rId17"/>
    <p:sldId id="643" r:id="rId18"/>
    <p:sldId id="756" r:id="rId19"/>
    <p:sldId id="646" r:id="rId20"/>
    <p:sldId id="649" r:id="rId21"/>
    <p:sldId id="752" r:id="rId22"/>
    <p:sldId id="754" r:id="rId23"/>
    <p:sldId id="755" r:id="rId24"/>
    <p:sldId id="650" r:id="rId25"/>
    <p:sldId id="665" r:id="rId26"/>
    <p:sldId id="666" r:id="rId27"/>
    <p:sldId id="667" r:id="rId28"/>
    <p:sldId id="652" r:id="rId29"/>
    <p:sldId id="648" r:id="rId30"/>
    <p:sldId id="651" r:id="rId31"/>
    <p:sldId id="693" r:id="rId32"/>
    <p:sldId id="653" r:id="rId33"/>
    <p:sldId id="749" r:id="rId34"/>
    <p:sldId id="750" r:id="rId35"/>
    <p:sldId id="690" r:id="rId36"/>
    <p:sldId id="691" r:id="rId37"/>
    <p:sldId id="692" r:id="rId38"/>
    <p:sldId id="694" r:id="rId39"/>
    <p:sldId id="751" r:id="rId40"/>
    <p:sldId id="695" r:id="rId41"/>
    <p:sldId id="696" r:id="rId42"/>
    <p:sldId id="697" r:id="rId43"/>
    <p:sldId id="698" r:id="rId44"/>
    <p:sldId id="699" r:id="rId45"/>
    <p:sldId id="700" r:id="rId46"/>
    <p:sldId id="701" r:id="rId47"/>
    <p:sldId id="600" r:id="rId48"/>
  </p:sldIdLst>
  <p:sldSz cx="9144000" cy="6858000" type="screen4x3"/>
  <p:notesSz cx="6888163" cy="100171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4">
          <p15:clr>
            <a:srgbClr val="A4A3A4"/>
          </p15:clr>
        </p15:guide>
        <p15:guide id="2" pos="2095">
          <p15:clr>
            <a:srgbClr val="A4A3A4"/>
          </p15:clr>
        </p15:guide>
        <p15:guide id="3" orient="horz" pos="315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76425" autoAdjust="0"/>
  </p:normalViewPr>
  <p:slideViewPr>
    <p:cSldViewPr>
      <p:cViewPr varScale="1">
        <p:scale>
          <a:sx n="55" d="100"/>
          <a:sy n="55" d="100"/>
        </p:scale>
        <p:origin x="1842" y="72"/>
      </p:cViewPr>
      <p:guideLst>
        <p:guide orient="horz" pos="2160"/>
        <p:guide pos="27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40" y="-108"/>
      </p:cViewPr>
      <p:guideLst>
        <p:guide orient="horz" pos="2734"/>
        <p:guide pos="2095"/>
        <p:guide orient="horz"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14:09:02.220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C89F5-B4A3-4322-ABB9-8275A159A1B5}" type="datetimeFigureOut">
              <a:rPr lang="en-PH" smtClean="0"/>
              <a:t>02/27/2025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4532"/>
            <a:ext cx="2984871" cy="502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4532"/>
            <a:ext cx="2984871" cy="5025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82E9D-6A6B-45BC-BB07-F65AD9657BD7}" type="slidenum">
              <a:rPr lang="en-PH" smtClean="0"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4DCF5D-9732-46D1-BB87-ECE87683C11E}" type="datetimeFigureOut">
              <a:rPr lang="en-US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4932AF-644C-4829-8F68-64E50F8EA68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3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PH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2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B084C-3F98-4E3E-99F7-A6C071A2994E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baseline="0" dirty="0"/>
          </a:p>
          <a:p>
            <a:endParaRPr lang="en-PH" baseline="0" dirty="0"/>
          </a:p>
          <a:p>
            <a:endParaRPr lang="en-PH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baseline="0" dirty="0"/>
          </a:p>
          <a:p>
            <a:endParaRPr lang="en-PH" baseline="0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/>
              <a:t>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932AF-644C-4829-8F68-64E50F8EA68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143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3862F659-065C-49B6-851C-7572A3840643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805E6A80-F8B8-43CC-B30E-287C7E994F9B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en-US" sz="2400" smtClean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0025A488-B586-47CF-A7F6-9DB1E0564BE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bigail Godoy\DepEd Style Guide\DepEd Seal_sma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A7FB0E2E-0DDF-4F9E-888E-50B74B7CD2E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33085B36-3AFD-4FA6-904E-EB84F87C6BB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858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858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26646CF3-4186-4DCD-BEA1-5F27ECD2187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C6F5AD7E-E564-4BCD-9924-D13D209FC74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A81ED183-E3D4-4362-8A66-8C7EB0BB4B3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DF537A16-73D1-4C82-B1F3-C43B88FD9FF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j-lt"/>
                <a:cs typeface="+mn-cs"/>
              </a:rPr>
              <a:t>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pPr>
              <a:defRPr/>
            </a:pPr>
            <a:fld id="{717904A2-471B-4744-B935-0846687E090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defRPr>
            </a:lvl1pPr>
          </a:lstStyle>
          <a:p>
            <a:pPr>
              <a:defRPr/>
            </a:pPr>
            <a:fld id="{49DE964B-3303-45F6-B54A-6E0B26637FCA}" type="slidenum">
              <a:rPr lang="en-US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Bookman Old Style" panose="02050604050505020204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DEPARTMENT OF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sz="5400" b="1" dirty="0">
                <a:solidFill>
                  <a:srgbClr val="FFFF00"/>
                </a:solidFill>
              </a:rPr>
              <a:t>REIMBURSEMENT</a:t>
            </a:r>
            <a:r>
              <a:rPr lang="en-PH" sz="4000" b="1" dirty="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3200" b="1" dirty="0">
                <a:solidFill>
                  <a:srgbClr val="FFFF00"/>
                </a:solidFill>
              </a:rPr>
              <a:t>How to Liquidate Reimbursement?</a:t>
            </a:r>
            <a:endParaRPr lang="en-P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0"/>
            <a:ext cx="5257800" cy="22097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sz="4000" dirty="0">
                <a:latin typeface="+mj-lt"/>
              </a:rPr>
              <a:t>reimburse if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4000" dirty="0">
                <a:latin typeface="+mj-lt"/>
              </a:rPr>
              <a:t> eligible for Reimbursement!!!</a:t>
            </a:r>
            <a:endParaRPr lang="en-PH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10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441938"/>
            <a:ext cx="3124200" cy="450166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8942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7315200" cy="3505200"/>
          </a:xfrm>
        </p:spPr>
        <p:txBody>
          <a:bodyPr/>
          <a:lstStyle/>
          <a:p>
            <a:pPr algn="ctr"/>
            <a:r>
              <a:rPr lang="en-PH" sz="5400" dirty="0"/>
              <a:t>Eligible Expenses </a:t>
            </a:r>
          </a:p>
          <a:p>
            <a:pPr algn="ctr"/>
            <a:r>
              <a:rPr lang="en-PH" sz="5400" dirty="0"/>
              <a:t>for </a:t>
            </a:r>
          </a:p>
          <a:p>
            <a:pPr algn="ctr"/>
            <a:r>
              <a:rPr lang="en-PH" sz="5400" dirty="0"/>
              <a:t>Reimbursement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7400"/>
            <a:ext cx="2514600" cy="3200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153400" cy="3352800"/>
          </a:xfrm>
        </p:spPr>
        <p:txBody>
          <a:bodyPr/>
          <a:lstStyle/>
          <a:p>
            <a:r>
              <a:rPr lang="en-PH" dirty="0"/>
              <a:t>    </a:t>
            </a:r>
            <a:r>
              <a:rPr lang="en-PH" sz="3200" dirty="0"/>
              <a:t>Janitorial/Security Expenses</a:t>
            </a:r>
          </a:p>
          <a:p>
            <a:r>
              <a:rPr lang="en-PH" sz="3200" dirty="0">
                <a:solidFill>
                  <a:srgbClr val="FF0000"/>
                </a:solidFill>
              </a:rPr>
              <a:t>Maximum of 3,000 (per month)</a:t>
            </a:r>
            <a:endParaRPr lang="en-PH" sz="3200" dirty="0">
              <a:solidFill>
                <a:schemeClr val="tx1"/>
              </a:solidFill>
            </a:endParaRPr>
          </a:p>
          <a:p>
            <a:endParaRPr lang="en-PH" dirty="0">
              <a:highlight>
                <a:srgbClr val="FF0000"/>
              </a:highlight>
            </a:endParaRPr>
          </a:p>
          <a:p>
            <a:endParaRPr lang="en-PH" dirty="0"/>
          </a:p>
          <a:p>
            <a:endParaRPr lang="en-PH" dirty="0"/>
          </a:p>
          <a:p>
            <a:endParaRPr lang="en-P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124200"/>
            <a:ext cx="2488883" cy="2971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PH" b="1" dirty="0">
                <a:latin typeface="Bookman Old Style" panose="02050604050505020204" pitchFamily="18" charset="0"/>
              </a:rPr>
              <a:t>Internet Expense (Prepaid)</a:t>
            </a:r>
          </a:p>
          <a:p>
            <a:pPr marL="0" indent="0" algn="ctr">
              <a:buNone/>
            </a:pPr>
            <a:r>
              <a:rPr lang="en-PH" b="1" dirty="0">
                <a:latin typeface="Bookman Old Style" panose="02050604050505020204" pitchFamily="18" charset="0"/>
              </a:rPr>
              <a:t>	</a:t>
            </a:r>
            <a:r>
              <a:rPr lang="en-PH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Maximum of 1,000 (per month)</a:t>
            </a:r>
            <a:endParaRPr lang="en-PH" b="1" dirty="0">
              <a:latin typeface="Bookman Old Style" panose="02050604050505020204" pitchFamily="18" charset="0"/>
            </a:endParaRP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34" y="2895600"/>
            <a:ext cx="2947332" cy="2590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28799"/>
            <a:ext cx="3048000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8153400" cy="3352800"/>
          </a:xfrm>
        </p:spPr>
        <p:txBody>
          <a:bodyPr/>
          <a:lstStyle/>
          <a:p>
            <a:pPr algn="ctr"/>
            <a:r>
              <a:rPr lang="en-PH" dirty="0"/>
              <a:t>        </a:t>
            </a:r>
            <a:r>
              <a:rPr lang="en-PH" sz="3200" dirty="0"/>
              <a:t>Labor/ </a:t>
            </a:r>
            <a:r>
              <a:rPr lang="en-PH" sz="3200" dirty="0" err="1"/>
              <a:t>Pakyaw</a:t>
            </a:r>
          </a:p>
          <a:p>
            <a:pPr algn="ctr"/>
            <a:r>
              <a:rPr lang="en-PH" sz="3200" b="0" dirty="0" err="1"/>
              <a:t>(Labor cost of Repair and Provisions)</a:t>
            </a:r>
            <a:endParaRPr lang="en-PH" sz="3200" b="0" dirty="0"/>
          </a:p>
          <a:p>
            <a:pPr algn="ctr"/>
            <a:r>
              <a:rPr lang="en-PH" sz="3200" dirty="0"/>
              <a:t> </a:t>
            </a:r>
            <a:r>
              <a:rPr lang="en-PH" sz="3200" dirty="0">
                <a:solidFill>
                  <a:srgbClr val="FF0000"/>
                </a:solidFill>
              </a:rPr>
              <a:t>Not to exceed 2,000 (per laborer)</a:t>
            </a:r>
          </a:p>
          <a:p>
            <a:pPr algn="ctr"/>
            <a:endParaRPr lang="en-PH" sz="3200" dirty="0"/>
          </a:p>
          <a:p>
            <a:endParaRPr lang="en-PH" dirty="0"/>
          </a:p>
          <a:p>
            <a:endParaRPr lang="en-PH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5916295" cy="2151380"/>
          </a:xfrm>
        </p:spPr>
        <p:txBody>
          <a:bodyPr/>
          <a:lstStyle/>
          <a:p>
            <a:pPr algn="ctr">
              <a:buNone/>
            </a:pPr>
            <a:r>
              <a:rPr lang="en-PH" b="1" dirty="0">
                <a:latin typeface="+mj-lt"/>
                <a:cs typeface="+mj-lt"/>
              </a:rPr>
              <a:t>Daily Wage</a:t>
            </a:r>
          </a:p>
          <a:p>
            <a:pPr algn="ctr">
              <a:buNone/>
            </a:pPr>
            <a:r>
              <a:rPr lang="en-PH" sz="2000" b="1" dirty="0">
                <a:latin typeface="+mj-lt"/>
                <a:cs typeface="+mj-lt"/>
              </a:rPr>
              <a:t>(Cleaning, Grass Cutting, Pulling of Weeds, Laundry. Pruning of trees, etc.)</a:t>
            </a:r>
          </a:p>
          <a:p>
            <a:pPr lvl="2" algn="ctr">
              <a:buNone/>
            </a:pPr>
            <a:r>
              <a:rPr lang="en-PH" sz="3200" b="1" dirty="0">
                <a:solidFill>
                  <a:srgbClr val="FF0000"/>
                </a:solidFill>
                <a:latin typeface="+mj-lt"/>
                <a:cs typeface="+mj-lt"/>
              </a:rPr>
              <a:t> </a:t>
            </a:r>
            <a:r>
              <a:rPr lang="en-PH" sz="2800" b="1" dirty="0">
                <a:solidFill>
                  <a:srgbClr val="FF0000"/>
                </a:solidFill>
                <a:latin typeface="+mj-lt"/>
                <a:cs typeface="+mj-lt"/>
              </a:rPr>
              <a:t>Not to exceed 1500.00 per month</a:t>
            </a:r>
          </a:p>
          <a:p>
            <a:pPr lvl="2" algn="ctr">
              <a:buNone/>
            </a:pPr>
            <a:endParaRPr lang="en-PH" sz="2800" dirty="0">
              <a:solidFill>
                <a:srgbClr val="FF0000"/>
              </a:solidFill>
              <a:latin typeface="+mj-lt"/>
              <a:cs typeface="+mj-lt"/>
            </a:endParaRPr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3000" dirty="0"/>
          </a:p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Content Placeholder 1" descr="07116a4393018ab53e4c5c54053348a5--cleaning-windows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3674110"/>
            <a:ext cx="1907540" cy="2463800"/>
          </a:xfrm>
          <a:prstGeom prst="rect">
            <a:avLst/>
          </a:prstGeom>
        </p:spPr>
      </p:pic>
      <p:pic>
        <p:nvPicPr>
          <p:cNvPr id="116" name="Picture 115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3429000"/>
            <a:ext cx="2149475" cy="292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Picture 116"/>
          <p:cNvPicPr/>
          <p:nvPr/>
        </p:nvPicPr>
        <p:blipFill>
          <a:blip r:embed="rId4"/>
          <a:stretch>
            <a:fillRect/>
          </a:stretch>
        </p:blipFill>
        <p:spPr>
          <a:xfrm>
            <a:off x="5867400" y="3620135"/>
            <a:ext cx="2341245" cy="2683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117"/>
          <p:cNvPicPr/>
          <p:nvPr/>
        </p:nvPicPr>
        <p:blipFill>
          <a:blip r:embed="rId5"/>
          <a:stretch>
            <a:fillRect/>
          </a:stretch>
        </p:blipFill>
        <p:spPr>
          <a:xfrm>
            <a:off x="6248400" y="947420"/>
            <a:ext cx="2335530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44855" y="1085850"/>
            <a:ext cx="7681595" cy="2516505"/>
          </a:xfrm>
        </p:spPr>
        <p:txBody>
          <a:bodyPr>
            <a:normAutofit fontScale="42500" lnSpcReduction="20000"/>
          </a:bodyPr>
          <a:lstStyle/>
          <a:p>
            <a:pPr>
              <a:buNone/>
            </a:pPr>
            <a:r>
              <a:rPr lang="en-PH" sz="32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</a:p>
          <a:p>
            <a:pPr>
              <a:buNone/>
            </a:pPr>
            <a:endParaRPr lang="en-PH" sz="3200" b="1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>
              <a:buNone/>
            </a:pPr>
            <a:r>
              <a:rPr lang="en-PH" sz="88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Repair Office/ICT Equipment and other Machineries</a:t>
            </a:r>
          </a:p>
          <a:p>
            <a:pPr lvl="2">
              <a:buNone/>
            </a:pPr>
            <a:r>
              <a:rPr lang="en-PH" sz="8800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r>
              <a:rPr lang="en-PH" sz="88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Not to exceed 500.00 - per unit</a:t>
            </a:r>
            <a:r>
              <a:rPr lang="en-PH" sz="8800" dirty="0">
                <a:solidFill>
                  <a:srgbClr val="FF0000"/>
                </a:solidFill>
              </a:rPr>
              <a:t> </a:t>
            </a:r>
            <a:endParaRPr lang="en-PH" sz="8800" dirty="0"/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3000" dirty="0"/>
          </a:p>
          <a:p>
            <a:pPr lvl="2">
              <a:buNone/>
            </a:pPr>
            <a:endParaRPr lang="en-PH" sz="2000" dirty="0"/>
          </a:p>
          <a:p>
            <a:pPr lvl="2">
              <a:buNone/>
            </a:pPr>
            <a:endParaRPr lang="en-PH" dirty="0"/>
          </a:p>
          <a:p>
            <a:pPr lvl="2">
              <a:buNone/>
            </a:pPr>
            <a:endParaRPr lang="en-PH" dirty="0"/>
          </a:p>
        </p:txBody>
      </p:sp>
      <p:pic>
        <p:nvPicPr>
          <p:cNvPr id="119" name="Content Placeholder 118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8050" y="3592195"/>
            <a:ext cx="2297430" cy="2554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4"/>
          <a:stretch>
            <a:fillRect/>
          </a:stretch>
        </p:blipFill>
        <p:spPr>
          <a:xfrm>
            <a:off x="4438650" y="3317240"/>
            <a:ext cx="3988435" cy="3007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2100" y="990601"/>
            <a:ext cx="8241030" cy="4836160"/>
          </a:xfrm>
        </p:spPr>
        <p:txBody>
          <a:bodyPr/>
          <a:lstStyle/>
          <a:p>
            <a:pPr marL="0" indent="0" algn="ctr">
              <a:buNone/>
            </a:pPr>
            <a:r>
              <a:rPr lang="en-PH" sz="32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Office Supplies</a:t>
            </a:r>
            <a:endParaRPr lang="en-PH" sz="32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lvl="2" algn="ctr"/>
            <a:r>
              <a:rPr lang="en-PH" sz="32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Not to exceed 300.00 per month</a:t>
            </a:r>
          </a:p>
          <a:p>
            <a:pPr marL="914400" lvl="2" indent="0" algn="ctr">
              <a:buNone/>
            </a:pPr>
            <a:r>
              <a:rPr lang="en-PH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(Coupon Bond, Computer Ink, Folders, </a:t>
            </a:r>
            <a:r>
              <a:rPr lang="en-PH" sz="2400" b="1" dirty="0" err="1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Ballpen</a:t>
            </a:r>
            <a:r>
              <a:rPr lang="en-PH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)</a:t>
            </a:r>
          </a:p>
          <a:p>
            <a:pPr lvl="2" algn="ctr"/>
            <a:endParaRPr lang="en-PH" sz="3200" dirty="0">
              <a:solidFill>
                <a:srgbClr val="FF0000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lvl="2"/>
            <a:endParaRPr lang="en-PH" dirty="0"/>
          </a:p>
          <a:p>
            <a:endParaRPr lang="en-PH" dirty="0"/>
          </a:p>
        </p:txBody>
      </p:sp>
      <p:pic>
        <p:nvPicPr>
          <p:cNvPr id="3074" name="Picture 2" descr="Office stationery supply HD wallpapers | Pxf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41521"/>
            <a:ext cx="4003186" cy="22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rd Copy Bond Paper Long Legal Size 500 Sheets - Department Store | CSI  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27" y="3541521"/>
            <a:ext cx="2764545" cy="27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35563"/>
          </a:xfrm>
        </p:spPr>
        <p:txBody>
          <a:bodyPr/>
          <a:lstStyle/>
          <a:p>
            <a:pPr marL="0" indent="0" algn="ctr">
              <a:buNone/>
            </a:pPr>
            <a:r>
              <a:rPr lang="en-PH" sz="36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Semi Expendable Office Equipment</a:t>
            </a:r>
            <a:endParaRPr lang="en-PH" sz="3600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PH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Not to exceed 300.00 per month</a:t>
            </a:r>
          </a:p>
          <a:p>
            <a:pPr marL="914400" lvl="2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(stapler, cutter, scissors, puncher)</a:t>
            </a:r>
            <a:endParaRPr lang="en-PH" sz="2800" b="1" dirty="0">
              <a:solidFill>
                <a:srgbClr val="FF0000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 descr="Office stationery, stapler, puncher and scissors isolated on whi Stock  Photo | Adobe 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119123" cy="27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5715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16230" y="681355"/>
            <a:ext cx="8425180" cy="4918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PH" sz="2800" dirty="0">
                <a:sym typeface="+mn-ea"/>
              </a:rPr>
              <a:t>Hauling Expenses</a:t>
            </a:r>
            <a:endParaRPr lang="en-PH" sz="2800" b="1" dirty="0"/>
          </a:p>
          <a:p>
            <a:pPr algn="ctr">
              <a:buNone/>
            </a:pPr>
            <a:r>
              <a:rPr lang="en-PH" sz="2800" dirty="0">
                <a:sym typeface="+mn-ea"/>
              </a:rPr>
              <a:t>		</a:t>
            </a:r>
            <a:r>
              <a:rPr lang="en-PH" sz="2800" dirty="0">
                <a:solidFill>
                  <a:srgbClr val="FF0000"/>
                </a:solidFill>
                <a:sym typeface="+mn-ea"/>
              </a:rPr>
              <a:t>not to exceed 1,500 per month </a:t>
            </a:r>
            <a:endParaRPr lang="en-PH" sz="28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PH" sz="2800" dirty="0">
                <a:solidFill>
                  <a:srgbClr val="FF0000"/>
                </a:solidFill>
                <a:sym typeface="+mn-ea"/>
              </a:rPr>
              <a:t>		</a:t>
            </a:r>
            <a:endParaRPr lang="en-PH" sz="2800" dirty="0"/>
          </a:p>
          <a:p>
            <a:pPr algn="ctr">
              <a:buNone/>
            </a:pPr>
            <a:endParaRPr lang="en-PH" sz="2800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5200"/>
            <a:ext cx="3037205" cy="20935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954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b="1" dirty="0">
                <a:solidFill>
                  <a:srgbClr val="FFFF00"/>
                </a:solidFill>
              </a:rPr>
              <a:t>What is Reimbursement?</a:t>
            </a:r>
            <a:endParaRPr lang="en-PH" sz="36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286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PH" sz="4000" b="1" dirty="0">
                <a:latin typeface="+mj-lt"/>
              </a:rPr>
              <a:t>Reimbursement</a:t>
            </a:r>
            <a:r>
              <a:rPr lang="en-PH" sz="4000" dirty="0">
                <a:latin typeface="+mj-lt"/>
              </a:rPr>
              <a:t> is the act of compensating someone for an out-of-pocket expenses by giving them an amount of money to what was spent in accordance with the guidelines.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67000"/>
            <a:ext cx="3261360" cy="36817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4025" y="1371599"/>
            <a:ext cx="8385175" cy="47059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PH" sz="3600" b="1" dirty="0"/>
              <a:t>		Printing and Publication</a:t>
            </a:r>
            <a:endParaRPr lang="en-PH" sz="2800" b="1" dirty="0"/>
          </a:p>
          <a:p>
            <a:pPr>
              <a:buNone/>
            </a:pPr>
            <a:r>
              <a:rPr lang="en-PH" sz="2800" dirty="0"/>
              <a:t>		</a:t>
            </a:r>
            <a:r>
              <a:rPr lang="en-PH" sz="2800" dirty="0">
                <a:solidFill>
                  <a:srgbClr val="FF0000"/>
                </a:solidFill>
              </a:rPr>
              <a:t>not to exceed 300.00 per month</a:t>
            </a:r>
          </a:p>
          <a:p>
            <a:pPr>
              <a:buNone/>
            </a:pPr>
            <a:endParaRPr lang="en-PH" sz="2800" dirty="0"/>
          </a:p>
          <a:p>
            <a:pPr>
              <a:buNone/>
            </a:pPr>
            <a:endParaRPr lang="en-PH" sz="2800" dirty="0"/>
          </a:p>
          <a:p>
            <a:pPr>
              <a:buNone/>
            </a:pPr>
            <a:endParaRPr lang="en-PH" sz="2800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Other Supplies and Materials Expense</a:t>
            </a:r>
            <a:endParaRPr lang="en-PH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Bookman Old Style" panose="02050604050505020204" pitchFamily="18" charset="0"/>
              </a:rPr>
              <a:t>Cleaning Supplies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300.00</a:t>
            </a:r>
            <a:endParaRPr lang="en-PH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21</a:t>
            </a:fld>
            <a:endParaRPr lang="en-US" dirty="0"/>
          </a:p>
        </p:txBody>
      </p:sp>
      <p:pic>
        <p:nvPicPr>
          <p:cNvPr id="4098" name="Picture 2" descr="Effective cleaning materials and supplies for commercial use | Clean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677650"/>
            <a:ext cx="5562600" cy="34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7434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Other Supplies and Materials Expense</a:t>
            </a:r>
            <a:endParaRPr lang="en-PH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Handwashing and Sanitation Supplies</a:t>
            </a:r>
          </a:p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			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300.00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PH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AutoShape 4" descr="Hygienix - Hygienix Soap and alcohol are secret weapons to  #FightWorldGermination. Start with Hygienix Soap in the morning and make  sure to have Hygienix Alcohol &amp; Spray on-the-go to stay germ-free 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6" name="AutoShape 6" descr="Hygienix - Hygienix Soap and alcohol are secret weapons to  #FightWorldGermination. Start with Hygienix Soap in the morning and make  sure to have Hygienix Alcohol &amp; Spray on-the-go to stay germ-free 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7" name="AutoShape 8" descr="Hygienix - Hygienix Soap and alcohol are secret weapons to  #FightWorldGermination. Start with Hygienix Soap in the morning and make  sure to have Hygienix Alcohol &amp; Spray on-the-go to stay germ-free a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AutoShape 10" descr="Hygienix - Hygienix Soap and alcohol are secret weapons to  #FightWorldGermination. Start with Hygienix Soap in the morning and make  sure to have Hygienix Alcohol &amp; Spray on-the-go to stay germ-free al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6156" name="Picture 12" descr="Alcohol Kits Sanitizing Soap Prevent Covid19 Stock Vector (Royalty Free)  1709491330 | Shutte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08713"/>
            <a:ext cx="3810000" cy="341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7508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144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Other Supplies and Materials Expense</a:t>
            </a:r>
            <a:endParaRPr lang="en-PH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Bookman Old Style" panose="02050604050505020204" pitchFamily="18" charset="0"/>
              </a:rPr>
              <a:t>	Groceries</a:t>
            </a:r>
          </a:p>
          <a:p>
            <a:pPr marL="1371600" lvl="3" indent="0">
              <a:buNone/>
            </a:pPr>
            <a:r>
              <a:rPr lang="en-US" sz="3200" b="1" dirty="0">
                <a:latin typeface="Bookman Old Style" panose="02050604050505020204" pitchFamily="18" charset="0"/>
              </a:rPr>
              <a:t>		</a:t>
            </a:r>
            <a:r>
              <a:rPr lang="en-US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300.00</a:t>
            </a:r>
          </a:p>
          <a:p>
            <a:pPr marL="1371600" lvl="3" indent="0">
              <a:buNone/>
            </a:pPr>
            <a:endParaRPr lang="en-PH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23</a:t>
            </a:fld>
            <a:endParaRPr lang="en-US" dirty="0"/>
          </a:p>
        </p:txBody>
      </p:sp>
      <p:pic>
        <p:nvPicPr>
          <p:cNvPr id="7170" name="Picture 2" descr="Silly Sloth: Budget Instant Coffees: Nescafe Original 3in1 and Great Taste  Original 3-in-1 Coffee Mi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3525"/>
            <a:ext cx="3185015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ree Reasons to Safely Drink out of Plastic Water Bottles | Facts About B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15" y="2786516"/>
            <a:ext cx="2973753" cy="27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1715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199"/>
            <a:ext cx="8382000" cy="4079875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dirty="0">
                <a:solidFill>
                  <a:schemeClr val="bg1"/>
                </a:solidFill>
              </a:rPr>
              <a:t>Other Supplies and Materials Expense</a:t>
            </a:r>
            <a:endParaRPr lang="en-PH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en-PH" sz="2800" dirty="0"/>
          </a:p>
          <a:p>
            <a:pPr>
              <a:buNone/>
            </a:pPr>
            <a:endParaRPr lang="en-PH" sz="2800" dirty="0"/>
          </a:p>
          <a:p>
            <a:pPr algn="ctr">
              <a:buNone/>
            </a:pPr>
            <a:r>
              <a:rPr lang="en-PH" sz="3600" b="1" dirty="0"/>
              <a:t>Tarpaulin and Streamer</a:t>
            </a:r>
          </a:p>
          <a:p>
            <a:pPr algn="ctr">
              <a:buNone/>
            </a:pPr>
            <a:r>
              <a:rPr lang="en-PH" sz="2800" dirty="0">
                <a:solidFill>
                  <a:srgbClr val="FF0000"/>
                </a:solidFill>
              </a:rPr>
              <a:t>not to exceed 300.00 per month</a:t>
            </a:r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70" y="3199765"/>
            <a:ext cx="3731260" cy="24803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938395" cy="4831080"/>
          </a:xfrm>
        </p:spPr>
        <p:txBody>
          <a:bodyPr/>
          <a:lstStyle/>
          <a:p>
            <a:pPr marL="0" indent="0" algn="ctr">
              <a:buNone/>
            </a:pPr>
            <a:endParaRPr lang="en-PH" b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PH" sz="3600" b="1" dirty="0">
                <a:latin typeface="Bookman Old Style" panose="02050604050505020204" pitchFamily="18" charset="0"/>
              </a:rPr>
              <a:t>Purified Drinking Water</a:t>
            </a:r>
          </a:p>
          <a:p>
            <a:pPr marL="0" indent="0" algn="ctr">
              <a:buNone/>
            </a:pPr>
            <a:r>
              <a:rPr lang="en-PH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300.00 per month</a:t>
            </a:r>
          </a:p>
          <a:p>
            <a:pPr marL="0" indent="0" algn="ctr">
              <a:buNone/>
            </a:pPr>
            <a:endParaRPr lang="en-PH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25</a:t>
            </a:fld>
            <a:endParaRPr lang="en-US" dirty="0"/>
          </a:p>
        </p:txBody>
      </p:sp>
      <p:pic>
        <p:nvPicPr>
          <p:cNvPr id="121" name="Content Placeholder 12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371600"/>
            <a:ext cx="3215640" cy="372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Picture 121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4248785"/>
            <a:ext cx="1975485" cy="2304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267970"/>
            <a:ext cx="8244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man Old Style" panose="02050604050505020204" pitchFamily="18" charset="0"/>
              </a:rPr>
              <a:t>Other Supplies and Materials Expense</a:t>
            </a:r>
            <a:endParaRPr lang="en-PH" sz="32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PH" b="1" dirty="0">
                <a:latin typeface="Bookman Old Style" panose="02050604050505020204" pitchFamily="18" charset="0"/>
              </a:rPr>
              <a:t>Gasoline</a:t>
            </a:r>
          </a:p>
          <a:p>
            <a:pPr marL="0" indent="0" algn="ctr">
              <a:buNone/>
            </a:pPr>
            <a:r>
              <a:rPr lang="en-PH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500.00 per month</a:t>
            </a:r>
          </a:p>
          <a:p>
            <a:endParaRPr lang="en-PH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 descr="How to Dispose of Gasoline - Bob Vi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733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" y="231503"/>
            <a:ext cx="8639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man Old Style" panose="02050604050505020204" pitchFamily="18" charset="0"/>
              </a:rPr>
              <a:t>Other Supplies and Materials Expense</a:t>
            </a:r>
            <a:endParaRPr lang="en-PH" sz="3200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PH" b="1" dirty="0">
                <a:latin typeface="Bookman Old Style" panose="02050604050505020204" pitchFamily="18" charset="0"/>
              </a:rPr>
              <a:t>Bamboo/Pu-od</a:t>
            </a:r>
          </a:p>
          <a:p>
            <a:pPr marL="0" indent="0" algn="ctr">
              <a:buNone/>
            </a:pPr>
            <a:r>
              <a:rPr lang="en-PH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 to exceed 900.00</a:t>
            </a:r>
            <a:endParaRPr lang="en-PH" b="1" dirty="0">
              <a:latin typeface="Bookman Old Style" panose="02050604050505020204" pitchFamily="18" charset="0"/>
            </a:endParaRPr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Did you Know the Place to Keep Bamboo Plants at Your Offi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01" y="2971800"/>
            <a:ext cx="4551998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00" t="10435" r="3600" b="19231"/>
          <a:stretch>
            <a:fillRect/>
          </a:stretch>
        </p:blipFill>
        <p:spPr>
          <a:xfrm>
            <a:off x="4800600" y="3853770"/>
            <a:ext cx="3517979" cy="205319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519116"/>
            <a:ext cx="6934200" cy="16732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PH" sz="100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11200" dirty="0"/>
              <a:t>  food for visitors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11200" dirty="0"/>
              <a:t>  ingredients bought in market</a:t>
            </a:r>
          </a:p>
          <a:p>
            <a:pPr>
              <a:buNone/>
            </a:pPr>
            <a:endParaRPr lang="en-PH" i="1" dirty="0"/>
          </a:p>
          <a:p>
            <a:pPr>
              <a:buNone/>
            </a:pPr>
            <a:endParaRPr lang="en-PH" i="1" dirty="0"/>
          </a:p>
          <a:p>
            <a:pPr>
              <a:buNone/>
            </a:pPr>
            <a:endParaRPr lang="en-PH" i="1" dirty="0"/>
          </a:p>
          <a:p>
            <a:pPr>
              <a:buNone/>
            </a:pPr>
            <a:r>
              <a:rPr lang="en-PH" dirty="0"/>
              <a:t>		</a:t>
            </a:r>
          </a:p>
          <a:p>
            <a:pPr>
              <a:buNone/>
            </a:pPr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1164590" y="1374775"/>
            <a:ext cx="680212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PH" sz="3200" b="1" dirty="0" err="1">
                <a:latin typeface="Bookman Old Style" panose="02050604050505020204" pitchFamily="18" charset="0"/>
                <a:cs typeface="Bookman Old Style" panose="02050604050505020204" pitchFamily="18" charset="0"/>
              </a:rPr>
              <a:t>Paluto</a:t>
            </a:r>
            <a:r>
              <a:rPr lang="en-PH" sz="32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 (</a:t>
            </a:r>
            <a:r>
              <a:rPr lang="en-PH" sz="3200" b="1" dirty="0" err="1">
                <a:latin typeface="Bookman Old Style" panose="02050604050505020204" pitchFamily="18" charset="0"/>
                <a:cs typeface="Bookman Old Style" panose="02050604050505020204" pitchFamily="18" charset="0"/>
              </a:rPr>
              <a:t>Labor</a:t>
            </a:r>
            <a:r>
              <a:rPr lang="en-PH" sz="3200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/</a:t>
            </a:r>
            <a:r>
              <a:rPr lang="en-PH" sz="32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ingredients)</a:t>
            </a:r>
          </a:p>
          <a:p>
            <a:pPr>
              <a:buNone/>
            </a:pPr>
            <a:r>
              <a:rPr lang="en-PH" sz="3200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	</a:t>
            </a:r>
            <a:r>
              <a:rPr lang="en-PH" sz="3200" b="1" dirty="0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not to exceed 2,000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82520" y="267141"/>
            <a:ext cx="7484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Other MOOE</a:t>
            </a:r>
            <a:endParaRPr lang="en-PH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Top 10 Best Filipino Condiments of Pino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97188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839200" cy="6096000"/>
          </a:xfrm>
        </p:spPr>
        <p:txBody>
          <a:bodyPr>
            <a:normAutofit/>
          </a:bodyPr>
          <a:lstStyle/>
          <a:p>
            <a:pPr>
              <a:buNone/>
            </a:pPr>
            <a:endParaRPr lang="en-PH" sz="2800" dirty="0"/>
          </a:p>
          <a:p>
            <a:pPr>
              <a:buNone/>
            </a:pPr>
            <a:endParaRPr lang="en-PH" sz="2800" dirty="0"/>
          </a:p>
          <a:p>
            <a:pPr>
              <a:buNone/>
            </a:pPr>
            <a:r>
              <a:rPr lang="en-PH" sz="3600" b="1" dirty="0"/>
              <a:t>Transportation Expenses</a:t>
            </a:r>
            <a:r>
              <a:rPr lang="en-PH" sz="3600" dirty="0"/>
              <a:t> </a:t>
            </a:r>
          </a:p>
          <a:p>
            <a:pPr>
              <a:buNone/>
            </a:pPr>
            <a:endParaRPr lang="en-PH" sz="36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PH" sz="3600" dirty="0"/>
              <a:t>contest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PH" sz="3600" dirty="0"/>
              <a:t>immersion of students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PH" sz="3600" dirty="0"/>
              <a:t>athletes</a:t>
            </a:r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99" t="11282" r="4802" b="22051"/>
          <a:stretch>
            <a:fillRect/>
          </a:stretch>
        </p:blipFill>
        <p:spPr>
          <a:xfrm>
            <a:off x="6172200" y="2133600"/>
            <a:ext cx="2625969" cy="152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989965"/>
            <a:ext cx="5004435" cy="4860290"/>
          </a:xfrm>
        </p:spPr>
        <p:txBody>
          <a:bodyPr/>
          <a:lstStyle/>
          <a:p>
            <a:pPr marL="0" indent="0">
              <a:buNone/>
            </a:pPr>
            <a:endParaRPr lang="en-PH" altLang="en-US" sz="4400" b="1" dirty="0">
              <a:latin typeface="+mj-lt"/>
            </a:endParaRPr>
          </a:p>
          <a:p>
            <a:pPr marL="0" indent="0">
              <a:buNone/>
            </a:pPr>
            <a:r>
              <a:rPr lang="en-PH" altLang="en-US" sz="4400" b="1" dirty="0">
                <a:latin typeface="+mj-lt"/>
              </a:rPr>
              <a:t>Reimbursement is exempted in computation of TAX withheld</a:t>
            </a:r>
            <a:r>
              <a:rPr lang="en-PH" altLang="en-US" sz="4800" b="1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/>
              <a:t>3</a:t>
            </a:fld>
            <a:endParaRPr lang="en-US" dirty="0"/>
          </a:p>
        </p:txBody>
      </p:sp>
      <p:pic>
        <p:nvPicPr>
          <p:cNvPr id="100" name="Content Placeholder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219200"/>
            <a:ext cx="3872865" cy="4402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31140" y="1036955"/>
            <a:ext cx="4645660" cy="5135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PH" sz="2800" dirty="0"/>
          </a:p>
          <a:p>
            <a:pPr>
              <a:buNone/>
            </a:pPr>
            <a:r>
              <a:rPr lang="en-PH" sz="3200" b="1" dirty="0">
                <a:latin typeface="+mj-lt"/>
                <a:cs typeface="Bookman Old Style" panose="02050604050505020204" pitchFamily="18" charset="0"/>
              </a:rPr>
              <a:t>Rental of Sound System (including operator) </a:t>
            </a:r>
            <a:r>
              <a:rPr lang="en-PH" sz="3200" b="1" dirty="0">
                <a:solidFill>
                  <a:srgbClr val="FF0000"/>
                </a:solidFill>
                <a:latin typeface="+mj-lt"/>
                <a:cs typeface="Bookman Old Style" panose="02050604050505020204" pitchFamily="18" charset="0"/>
              </a:rPr>
              <a:t>Per event</a:t>
            </a:r>
          </a:p>
          <a:p>
            <a:pPr>
              <a:buNone/>
            </a:pPr>
            <a:endParaRPr lang="en-PH" sz="32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PH" sz="3200" dirty="0">
                <a:latin typeface="+mj-lt"/>
              </a:rPr>
              <a:t> </a:t>
            </a:r>
            <a:r>
              <a:rPr lang="en-PH" sz="3200" dirty="0">
                <a:solidFill>
                  <a:schemeClr val="tx1"/>
                </a:solidFill>
                <a:latin typeface="+mj-lt"/>
                <a:cs typeface="Bookman Old Style" panose="02050604050505020204" pitchFamily="18" charset="0"/>
              </a:rPr>
              <a:t>not to exceed 3,000 for central schools 	</a:t>
            </a:r>
          </a:p>
          <a:p>
            <a:pPr>
              <a:buNone/>
            </a:pPr>
            <a:r>
              <a:rPr lang="en-PH" sz="3200" dirty="0">
                <a:solidFill>
                  <a:schemeClr val="tx1"/>
                </a:solidFill>
                <a:latin typeface="+mj-lt"/>
                <a:cs typeface="Bookman Old Style" panose="02050604050505020204" pitchFamily="18" charset="0"/>
              </a:rPr>
              <a:t>     </a:t>
            </a:r>
          </a:p>
          <a:p>
            <a:r>
              <a:rPr lang="en-PH" sz="3200" dirty="0">
                <a:solidFill>
                  <a:schemeClr val="tx1"/>
                </a:solidFill>
                <a:latin typeface="+mj-lt"/>
                <a:cs typeface="Bookman Old Style" panose="02050604050505020204" pitchFamily="18" charset="0"/>
              </a:rPr>
              <a:t>not to exceed 1,500 non central schools</a:t>
            </a:r>
            <a:endParaRPr lang="en-PH" sz="3200" dirty="0">
              <a:solidFill>
                <a:srgbClr val="FF0000"/>
              </a:solidFill>
              <a:latin typeface="+mj-lt"/>
              <a:cs typeface="Bookman Old Style" panose="02050604050505020204" pitchFamily="18" charset="0"/>
            </a:endParaRPr>
          </a:p>
          <a:p>
            <a:pPr>
              <a:buNone/>
            </a:pPr>
            <a:endParaRPr lang="en-US" sz="1400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400" i="1" dirty="0"/>
          </a:p>
          <a:p>
            <a:pPr>
              <a:buNone/>
            </a:pPr>
            <a:endParaRPr lang="en-PH" sz="1400" i="1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  <p:pic>
        <p:nvPicPr>
          <p:cNvPr id="123" name="Content Placeholder 12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752600"/>
            <a:ext cx="2626360" cy="3090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735570" cy="4831080"/>
          </a:xfrm>
        </p:spPr>
        <p:txBody>
          <a:bodyPr/>
          <a:lstStyle/>
          <a:p>
            <a:pPr marL="0" indent="0" algn="ctr">
              <a:buNone/>
            </a:pPr>
            <a:r>
              <a:rPr lang="en-PH" altLang="en-US" sz="36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Construction Materials</a:t>
            </a:r>
          </a:p>
          <a:p>
            <a:pPr marL="0" indent="0" algn="ctr">
              <a:buNone/>
            </a:pPr>
            <a:r>
              <a:rPr lang="en-PH" altLang="en-US" sz="36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   </a:t>
            </a:r>
            <a:r>
              <a:rPr lang="en-PH" altLang="en-US" sz="3600" b="1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not to exceed 300.00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/>
              <a:t>31</a:t>
            </a:fld>
            <a:endParaRPr lang="en-US" dirty="0"/>
          </a:p>
        </p:txBody>
      </p:sp>
      <p:pic>
        <p:nvPicPr>
          <p:cNvPr id="112" name="Content Placeholder 11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0615" y="2743200"/>
            <a:ext cx="3818890" cy="3334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5438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PH" sz="3600" b="1" dirty="0"/>
              <a:t>								For Reimbursement</a:t>
            </a:r>
          </a:p>
          <a:p>
            <a:pPr algn="ctr"/>
            <a:r>
              <a:rPr lang="en-PH" sz="3600" dirty="0"/>
              <a:t>(Any amount)</a:t>
            </a:r>
            <a:endParaRPr lang="en-PH" sz="3600" b="1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001" t="14000" r="4000" b="15333"/>
          <a:stretch>
            <a:fillRect/>
          </a:stretch>
        </p:blipFill>
        <p:spPr>
          <a:xfrm>
            <a:off x="2819400" y="3461535"/>
            <a:ext cx="3733800" cy="22234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33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14335" cy="5044440"/>
          </a:xfrm>
        </p:spPr>
        <p:txBody>
          <a:bodyPr>
            <a:normAutofit/>
          </a:bodyPr>
          <a:lstStyle/>
          <a:p>
            <a:pPr>
              <a:buNone/>
            </a:pPr>
            <a:endParaRPr lang="en-PH" sz="2800" dirty="0"/>
          </a:p>
          <a:p>
            <a:pPr>
              <a:buNone/>
            </a:pPr>
            <a:r>
              <a:rPr lang="en-PH" b="1" dirty="0"/>
              <a:t>		</a:t>
            </a:r>
            <a:r>
              <a:rPr lang="en-PH" sz="3600" b="1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Travel  Expenses </a:t>
            </a:r>
          </a:p>
          <a:p>
            <a:pPr>
              <a:buNone/>
            </a:pPr>
            <a:r>
              <a:rPr lang="en-US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(</a:t>
            </a:r>
            <a:r>
              <a:rPr lang="en-US" sz="2400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School Heads, Teachers and Non Teaching Staff </a:t>
            </a:r>
            <a:r>
              <a:rPr lang="en-US" dirty="0">
                <a:latin typeface="Bookman Old Style" panose="02050604050505020204" pitchFamily="18" charset="0"/>
                <a:cs typeface="Bookman Old Style" panose="02050604050505020204" pitchFamily="18" charset="0"/>
              </a:rPr>
              <a:t>)</a:t>
            </a:r>
            <a:endParaRPr lang="en-PH" dirty="0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  <a:p>
            <a:pPr>
              <a:buNone/>
            </a:pPr>
            <a:endParaRPr lang="en-PH" dirty="0"/>
          </a:p>
        </p:txBody>
      </p:sp>
      <p:pic>
        <p:nvPicPr>
          <p:cNvPr id="104" name="Content Placeholder 10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0267" y="3173730"/>
            <a:ext cx="2521268" cy="244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" descr="Travel Clipart-happy person traveling sty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40" y="3173730"/>
            <a:ext cx="3441424" cy="31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92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Training</a:t>
            </a:r>
            <a:r>
              <a:rPr lang="en-US" sz="2800" b="1" dirty="0"/>
              <a:t> Expenses – Attending Training</a:t>
            </a:r>
            <a:endParaRPr lang="en-PH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 smtClean="0"/>
              <a:t>34</a:t>
            </a:fld>
            <a:endParaRPr lang="en-US" dirty="0"/>
          </a:p>
        </p:txBody>
      </p:sp>
      <p:pic>
        <p:nvPicPr>
          <p:cNvPr id="1030" name="Picture 6" descr="Registration Fee — Welcome to Chadwick B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1569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209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PH" altLang="en-US" sz="40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PH" altLang="en-US" sz="40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Labor for Ribbon Making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/>
              <a:t>35</a:t>
            </a:fld>
            <a:endParaRPr lang="en-US" dirty="0"/>
          </a:p>
        </p:txBody>
      </p:sp>
      <p:pic>
        <p:nvPicPr>
          <p:cNvPr id="124" name="Content Placeholder 12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496060"/>
            <a:ext cx="4271645" cy="4475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722870" cy="4831080"/>
          </a:xfrm>
        </p:spPr>
        <p:txBody>
          <a:bodyPr/>
          <a:lstStyle/>
          <a:p>
            <a:pPr marL="0" indent="0" algn="ctr">
              <a:buNone/>
            </a:pPr>
            <a:r>
              <a:rPr lang="en-PH" altLang="en-US" b="1">
                <a:latin typeface="Bookman Old Style" panose="02050604050505020204" pitchFamily="18" charset="0"/>
                <a:cs typeface="Bookman Old Style" panose="02050604050505020204" pitchFamily="18" charset="0"/>
              </a:rPr>
              <a:t>Postage &amp; Courier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/>
              <a:t>36</a:t>
            </a:fld>
            <a:endParaRPr lang="en-US" dirty="0"/>
          </a:p>
        </p:txBody>
      </p:sp>
      <p:pic>
        <p:nvPicPr>
          <p:cNvPr id="109" name="Content Placeholder 10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90800"/>
            <a:ext cx="3249930" cy="3093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90880" y="2590800"/>
            <a:ext cx="3571240" cy="3427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42275" cy="4831080"/>
          </a:xfrm>
        </p:spPr>
        <p:txBody>
          <a:bodyPr/>
          <a:lstStyle/>
          <a:p>
            <a:pPr marL="0" indent="0" algn="ctr">
              <a:buNone/>
            </a:pPr>
            <a:r>
              <a:rPr lang="en-PH" altLang="en-US" sz="44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BIR Documentary Stamps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/>
              <a:t>37</a:t>
            </a:fld>
            <a:endParaRPr lang="en-US" dirty="0"/>
          </a:p>
        </p:txBody>
      </p:sp>
      <p:pic>
        <p:nvPicPr>
          <p:cNvPr id="111" name="Content Placeholder 11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9800" y="3048000"/>
            <a:ext cx="4210685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0355" y="958850"/>
            <a:ext cx="7982585" cy="5091430"/>
          </a:xfrm>
        </p:spPr>
        <p:txBody>
          <a:bodyPr/>
          <a:lstStyle/>
          <a:p>
            <a:pPr marL="0" indent="0" algn="ctr">
              <a:buNone/>
            </a:pPr>
            <a:r>
              <a:rPr lang="en-PH" altLang="en-US" sz="44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Electricity under BAPA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/>
              <a:t>38</a:t>
            </a:fld>
            <a:endParaRPr lang="en-US" dirty="0"/>
          </a:p>
        </p:txBody>
      </p:sp>
      <p:pic>
        <p:nvPicPr>
          <p:cNvPr id="113" name="Content Placeholder 11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1905000"/>
            <a:ext cx="3733800" cy="4147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/>
              <a:t> Check Booklet</a:t>
            </a:r>
            <a:endParaRPr lang="en-PH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 smtClean="0"/>
              <a:t>39</a:t>
            </a:fld>
            <a:endParaRPr lang="en-US" dirty="0"/>
          </a:p>
        </p:txBody>
      </p:sp>
      <p:pic>
        <p:nvPicPr>
          <p:cNvPr id="2060" name="Picture 12" descr="Cheque Book High-Res Vector Graphic - Getty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44926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020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954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sz="3200" dirty="0"/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PH" sz="3200" b="1" dirty="0">
                <a:latin typeface="+mj-lt"/>
              </a:rPr>
              <a:t>Reimbursement</a:t>
            </a:r>
            <a:r>
              <a:rPr lang="en-PH" sz="3200" dirty="0">
                <a:latin typeface="+mj-lt"/>
              </a:rPr>
              <a:t> includes:</a:t>
            </a:r>
            <a:endParaRPr lang="en-PH" sz="3200" i="1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PH" sz="3200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PH" sz="3200" dirty="0">
                <a:latin typeface="+mj-lt"/>
              </a:rPr>
              <a:t>Petty Expenses Only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PH" sz="3200" dirty="0">
                <a:latin typeface="+mj-lt"/>
              </a:rPr>
              <a:t>Emergency Expenses Only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PH" sz="3200" dirty="0">
                <a:latin typeface="+mj-lt"/>
              </a:rPr>
              <a:t>Human Consideration</a:t>
            </a:r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304800" y="363220"/>
            <a:ext cx="8229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600" b="1" dirty="0">
                <a:solidFill>
                  <a:srgbClr val="FFFF00"/>
                </a:solidFill>
              </a:rPr>
              <a:t>Reimbursement</a:t>
            </a:r>
            <a:endParaRPr lang="en-PH" sz="3600" dirty="0">
              <a:solidFill>
                <a:srgbClr val="FFFF00"/>
              </a:solidFill>
            </a:endParaRPr>
          </a:p>
        </p:txBody>
      </p:sp>
      <p:pic>
        <p:nvPicPr>
          <p:cNvPr id="108" name="Content Placeholder 10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00800" y="1905000"/>
            <a:ext cx="2454981" cy="24874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26646CF3-4186-4DCD-BEA1-5F27ECD2187C}" type="slidenum">
              <a:rPr lang="en-US"/>
              <a:t>40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30141"/>
              </p:ext>
            </p:extLst>
          </p:nvPr>
        </p:nvGraphicFramePr>
        <p:xfrm>
          <a:off x="277495" y="114300"/>
          <a:ext cx="8736330" cy="660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63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Eligible Expenses</a:t>
                      </a:r>
                      <a:endParaRPr lang="en-P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Maximum Allowable Amount</a:t>
                      </a:r>
                      <a:endParaRPr lang="en-P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en-PH" dirty="0"/>
                        <a:t>Janitorial/Security Expenses -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PH" dirty="0"/>
                        <a:t>Labor/ </a:t>
                      </a:r>
                      <a:r>
                        <a:rPr lang="en-PH" dirty="0" err="1"/>
                        <a:t>Pakyaw - per laborer</a:t>
                      </a:r>
                      <a:endParaRPr lang="en-PH" dirty="0"/>
                    </a:p>
                    <a:p>
                      <a:r>
                        <a:rPr lang="en-PH" dirty="0"/>
                        <a:t>Daily Wage-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2,000.00</a:t>
                      </a:r>
                    </a:p>
                    <a:p>
                      <a:pPr algn="r"/>
                      <a:r>
                        <a:rPr lang="en-PH" dirty="0"/>
                        <a:t>1,500.00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PH" dirty="0"/>
                    </a:p>
                    <a:p>
                      <a:r>
                        <a:rPr lang="en-PH" dirty="0"/>
                        <a:t>Internet Expense (Prepaid) - per month</a:t>
                      </a:r>
                    </a:p>
                    <a:p>
                      <a:r>
                        <a:rPr lang="en-PH" dirty="0"/>
                        <a:t>Repair ICT Equipment-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  <a:p>
                      <a:pPr algn="r"/>
                      <a:r>
                        <a:rPr lang="en-US" dirty="0"/>
                        <a:t>1,000.00</a:t>
                      </a:r>
                    </a:p>
                    <a:p>
                      <a:pPr algn="r"/>
                      <a:r>
                        <a:rPr lang="en-US" dirty="0"/>
                        <a:t>500.00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r>
                        <a:rPr lang="en-PH" dirty="0"/>
                        <a:t>Office Supplies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Other Supplies and Material Expenses</a:t>
                      </a:r>
                      <a:endParaRPr lang="en-PH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r>
                        <a:rPr lang="en-US" dirty="0"/>
                        <a:t>Hauling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r>
                        <a:rPr lang="en-US" dirty="0"/>
                        <a:t>Travel Expenses </a:t>
                      </a:r>
                      <a:endParaRPr lang="en-PH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en-PH" dirty="0"/>
                        <a:t>Printing and Publication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r>
                        <a:rPr lang="en-PH" dirty="0"/>
                        <a:t>Tarpaulin and Streamer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r>
                        <a:rPr lang="en-PH" dirty="0" err="1"/>
                        <a:t>Paluto</a:t>
                      </a:r>
                      <a:r>
                        <a:rPr lang="en-PH" dirty="0"/>
                        <a:t> (Labor including ingredients)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2,000.00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0025A488-B586-47CF-A7F6-9DB1E0564BE4}" type="slidenum">
              <a:rPr lang="en-US"/>
              <a:t>41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65316"/>
              </p:ext>
            </p:extLst>
          </p:nvPr>
        </p:nvGraphicFramePr>
        <p:xfrm>
          <a:off x="228600" y="3"/>
          <a:ext cx="8763000" cy="655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1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Eligible Expenses</a:t>
                      </a:r>
                      <a:endParaRPr lang="en-P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Maximum Allowable Amount</a:t>
                      </a:r>
                      <a:endParaRPr lang="en-P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72">
                <a:tc>
                  <a:txBody>
                    <a:bodyPr/>
                    <a:lstStyle/>
                    <a:p>
                      <a:r>
                        <a:rPr lang="en-PH" dirty="0"/>
                        <a:t>Transportation Expenses (Pupils</a:t>
                      </a:r>
                      <a:r>
                        <a:rPr lang="en-PH" baseline="0" dirty="0"/>
                        <a:t> &amp; Coaches)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531"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  <a:r>
                        <a:rPr lang="en-PH" altLang="en-US" dirty="0"/>
                        <a:t> - per month</a:t>
                      </a:r>
                      <a:endParaRPr lang="en-US" dirty="0"/>
                    </a:p>
                    <a:p>
                      <a:r>
                        <a:rPr lang="en-US" dirty="0"/>
                        <a:t>Purified Drinking Water </a:t>
                      </a:r>
                      <a:r>
                        <a:rPr lang="en-PH" altLang="en-US" dirty="0"/>
                        <a:t>- per month</a:t>
                      </a:r>
                      <a:endParaRPr lang="en-US" dirty="0"/>
                    </a:p>
                    <a:p>
                      <a:r>
                        <a:rPr lang="en-US" dirty="0"/>
                        <a:t>Pu-od</a:t>
                      </a:r>
                      <a:r>
                        <a:rPr lang="en-PH" altLang="en-US" dirty="0"/>
                        <a:t>/Bamboo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500.00</a:t>
                      </a:r>
                    </a:p>
                    <a:p>
                      <a:pPr algn="r"/>
                      <a:r>
                        <a:rPr lang="en-PH" dirty="0"/>
                        <a:t>300.00</a:t>
                      </a:r>
                    </a:p>
                    <a:p>
                      <a:pPr algn="r"/>
                      <a:r>
                        <a:rPr lang="en-PH" dirty="0"/>
                        <a:t>900.00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531">
                <a:tc>
                  <a:txBody>
                    <a:bodyPr/>
                    <a:lstStyle/>
                    <a:p>
                      <a:r>
                        <a:rPr lang="en-PH" dirty="0"/>
                        <a:t>Rental of Sound System (with Operator) per event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PH" baseline="0" dirty="0"/>
                        <a:t>Non central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PH" baseline="0" dirty="0"/>
                        <a:t>Central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PH" dirty="0"/>
                    </a:p>
                    <a:p>
                      <a:pPr algn="r"/>
                      <a:r>
                        <a:rPr lang="en-PH" dirty="0"/>
                        <a:t>1,500.00</a:t>
                      </a:r>
                    </a:p>
                    <a:p>
                      <a:pPr algn="r"/>
                      <a:r>
                        <a:rPr lang="en-PH" dirty="0"/>
                        <a:t>3,000.00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78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Construction</a:t>
                      </a:r>
                      <a:r>
                        <a:rPr lang="en-US" baseline="0" dirty="0"/>
                        <a:t> Materials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300.00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3764"/>
                  </a:ext>
                </a:extLst>
              </a:tr>
              <a:tr h="431457">
                <a:tc>
                  <a:txBody>
                    <a:bodyPr/>
                    <a:lstStyle/>
                    <a:p>
                      <a:r>
                        <a:rPr lang="en-PH" dirty="0"/>
                        <a:t>Labor for ribbon 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Any Amount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54">
                <a:tc>
                  <a:txBody>
                    <a:bodyPr/>
                    <a:lstStyle/>
                    <a:p>
                      <a:r>
                        <a:rPr lang="en-PH" dirty="0"/>
                        <a:t>Postage and Courier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Any Amount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76">
                <a:tc>
                  <a:txBody>
                    <a:bodyPr/>
                    <a:lstStyle/>
                    <a:p>
                      <a:r>
                        <a:rPr lang="en-US" dirty="0"/>
                        <a:t>BIR Documentary Stamps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Any Amount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674">
                <a:tc>
                  <a:txBody>
                    <a:bodyPr/>
                    <a:lstStyle/>
                    <a:p>
                      <a:r>
                        <a:rPr lang="en-US" dirty="0"/>
                        <a:t>Electricity (BAPA)</a:t>
                      </a:r>
                      <a:endParaRPr lang="en-PH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/>
                        <a:t>Any Amount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272">
                <a:tc>
                  <a:txBody>
                    <a:bodyPr/>
                    <a:lstStyle/>
                    <a:p>
                      <a:r>
                        <a:rPr lang="en-US" altLang="en-US" dirty="0"/>
                        <a:t>Check</a:t>
                      </a:r>
                      <a:r>
                        <a:rPr lang="en-US" altLang="en-US" baseline="0" dirty="0"/>
                        <a:t> Booklet</a:t>
                      </a:r>
                      <a:endParaRPr lang="en-PH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PH" dirty="0"/>
                        <a:t>Any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3400" y="3124200"/>
            <a:ext cx="7784465" cy="2209800"/>
          </a:xfrm>
        </p:spPr>
        <p:txBody>
          <a:bodyPr/>
          <a:lstStyle/>
          <a:p>
            <a:pPr marL="0" indent="0" algn="ctr">
              <a:buNone/>
            </a:pPr>
            <a:endParaRPr lang="en-PH" altLang="en-US" sz="4800" b="1">
              <a:latin typeface="Bookman Old Style" panose="02050604050505020204" pitchFamily="18" charset="0"/>
              <a:cs typeface="Bookman Old Style" panose="020506040505050202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PH" altLang="en-US" sz="4800" b="1">
                <a:latin typeface="Bookman Old Style" panose="02050604050505020204" pitchFamily="18" charset="0"/>
                <a:cs typeface="Bookman Old Style" panose="02050604050505020204" pitchFamily="18" charset="0"/>
                <a:sym typeface="+mn-ea"/>
              </a:rPr>
              <a:t>COMMOM ERRORS on the Reimbursement Summary REPORT</a:t>
            </a:r>
            <a:endParaRPr lang="en-US" sz="48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/>
              <a:t>42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5890"/>
          </a:xfrm>
        </p:spPr>
        <p:txBody>
          <a:bodyPr>
            <a:normAutofit fontScale="90000"/>
          </a:bodyPr>
          <a:lstStyle/>
          <a:p>
            <a:br>
              <a:rPr lang="en-PH" altLang="en-US" b="1" dirty="0">
                <a:sym typeface="+mn-ea"/>
              </a:rPr>
            </a:br>
            <a:br>
              <a:rPr lang="en-PH" altLang="en-US" b="1" dirty="0">
                <a:sym typeface="+mn-ea"/>
              </a:rPr>
            </a:br>
            <a:br>
              <a:rPr lang="en-PH" altLang="en-US" b="1" dirty="0">
                <a:sym typeface="+mn-ea"/>
              </a:rPr>
            </a:br>
            <a: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Reimbursement Summary Report </a:t>
            </a:r>
            <a:b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</a:br>
            <a: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for the month of January 2025</a:t>
            </a:r>
            <a:b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</a:br>
            <a:b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</a:br>
            <a:r>
              <a:rPr lang="en-PH" alt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			</a:t>
            </a:r>
            <a:r>
              <a:rPr lang="en-PH" altLang="en-US" b="1" dirty="0">
                <a:solidFill>
                  <a:schemeClr val="tx1"/>
                </a:solidFill>
                <a:sym typeface="+mn-ea"/>
              </a:rPr>
              <a:t>Check issued to: </a:t>
            </a:r>
            <a:r>
              <a:rPr lang="en-PH" altLang="en-US" b="1" dirty="0" err="1">
                <a:solidFill>
                  <a:schemeClr val="tx1"/>
                </a:solidFill>
                <a:sym typeface="+mn-ea"/>
              </a:rPr>
              <a:t>Marites</a:t>
            </a:r>
            <a:r>
              <a:rPr lang="en-PH" altLang="en-US" b="1" dirty="0">
                <a:solidFill>
                  <a:schemeClr val="tx1"/>
                </a:solidFill>
                <a:sym typeface="+mn-ea"/>
              </a:rPr>
              <a:t> </a:t>
            </a:r>
            <a:r>
              <a:rPr lang="en-PH" altLang="en-US" b="1" dirty="0" err="1">
                <a:solidFill>
                  <a:schemeClr val="tx1"/>
                </a:solidFill>
                <a:sym typeface="+mn-ea"/>
              </a:rPr>
              <a:t>Solsolera</a:t>
            </a:r>
            <a:br>
              <a:rPr lang="en-PH" altLang="en-US" b="1" dirty="0">
                <a:solidFill>
                  <a:schemeClr val="tx1"/>
                </a:solidFill>
                <a:sym typeface="+mn-ea"/>
              </a:rPr>
            </a:br>
            <a:r>
              <a:rPr lang="en-PH" altLang="en-US" b="1" dirty="0">
                <a:solidFill>
                  <a:schemeClr val="tx1"/>
                </a:solidFill>
                <a:sym typeface="+mn-ea"/>
              </a:rPr>
              <a:t>			Issued Date: January 31, 2025</a:t>
            </a:r>
            <a:br>
              <a:rPr lang="en-PH" altLang="en-US" b="1" dirty="0">
                <a:solidFill>
                  <a:schemeClr val="tx1"/>
                </a:solidFill>
                <a:sym typeface="+mn-ea"/>
              </a:rPr>
            </a:br>
            <a:br>
              <a:rPr lang="en-PH" altLang="en-US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</a:br>
            <a:endParaRPr lang="en-PH" altLang="en-US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FB0E2E-0DDF-4F9E-888E-50B74B7CD2E9}" type="slidenum">
              <a:rPr lang="en-US"/>
              <a:t>43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63419"/>
              </p:ext>
            </p:extLst>
          </p:nvPr>
        </p:nvGraphicFramePr>
        <p:xfrm>
          <a:off x="457200" y="1744980"/>
          <a:ext cx="8229600" cy="420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>
                          <a:solidFill>
                            <a:schemeClr val="tx1"/>
                          </a:solidFill>
                        </a:rPr>
                        <a:t>Name of Payee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>
                          <a:solidFill>
                            <a:schemeClr val="tx1"/>
                          </a:solidFill>
                        </a:rPr>
                        <a:t>Account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>
                          <a:solidFill>
                            <a:schemeClr val="tx1"/>
                          </a:solidFill>
                        </a:rPr>
                        <a:t>Account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PH" altLang="en-US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 dirty="0"/>
                        <a:t>Jan.5,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ABC Printing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Payment for Tarpaulin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Other Supplies &amp; Mat.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5020399000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350.00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 dirty="0"/>
                        <a:t>Jan.10,2025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OMG Gasoline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Gasoline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Other Supplies &amp; Mat.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5020399000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950.00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 dirty="0"/>
                        <a:t>Jan.15,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Len len Marcos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Daily Wage-Pahilamon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Other MOOE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502999099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2500.00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 dirty="0"/>
                        <a:t>Jan. 30,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Bong bong Piaya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 dirty="0"/>
                        <a:t>Payment for Security for Jan.2024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Security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5021203000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/>
                        <a:t>3500.00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2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6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dirty="0"/>
                    </a:p>
                    <a:p>
                      <a:pPr>
                        <a:buNone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600" b="1" dirty="0"/>
                        <a:t>7, 300.00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969760" y="1743710"/>
            <a:ext cx="1809115" cy="3912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PH" altLang="en-US" b="1" dirty="0">
                <a:sym typeface="+mn-ea"/>
              </a:rPr>
            </a:br>
            <a:br>
              <a:rPr lang="en-PH" altLang="en-US" b="1" dirty="0">
                <a:sym typeface="+mn-ea"/>
              </a:rPr>
            </a:br>
            <a:br>
              <a:rPr lang="en-PH" altLang="en-US" b="1" dirty="0">
                <a:sym typeface="+mn-ea"/>
              </a:rPr>
            </a:br>
            <a:r>
              <a:rPr lang="en-PH" altLang="en-US" b="1" dirty="0">
                <a:solidFill>
                  <a:schemeClr val="accent6"/>
                </a:solidFill>
                <a:sym typeface="+mn-ea"/>
              </a:rPr>
              <a:t>Issued Date: February 18, 2022</a:t>
            </a:r>
            <a:br>
              <a:rPr lang="en-PH" altLang="en-US" b="1" dirty="0">
                <a:solidFill>
                  <a:schemeClr val="accent6"/>
                </a:solidFill>
                <a:sym typeface="+mn-ea"/>
              </a:rPr>
            </a:br>
            <a:br>
              <a:rPr lang="en-PH" altLang="en-US" b="1" dirty="0">
                <a:sym typeface="+mn-ea"/>
              </a:rPr>
            </a:br>
            <a:r>
              <a:rPr lang="en-PH" altLang="en-US" b="1" dirty="0">
                <a:sym typeface="+mn-ea"/>
              </a:rPr>
              <a:t>Reimbursement Summary Report </a:t>
            </a:r>
            <a:br>
              <a:rPr lang="en-PH" altLang="en-US" b="1" dirty="0">
                <a:sym typeface="+mn-ea"/>
              </a:rPr>
            </a:br>
            <a:r>
              <a:rPr lang="en-PH" altLang="en-US" b="1" dirty="0">
                <a:sym typeface="+mn-ea"/>
              </a:rPr>
              <a:t>for the Month of February,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/>
              <a:t>44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98650"/>
          <a:ext cx="82296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Name of Payee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Account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Account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Jan.31,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CAPELCO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Payment for Electricity for January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Electricity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5020402000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958.68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February 3,2022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XYZ Gadgets and Repair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Repair of Printers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Other MOOE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5029990999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February 14,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Marissa Sanchez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Paluto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Other MOOE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5029990999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2000.00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February 18,2022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Isko Ako</a:t>
                      </a:r>
                    </a:p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Manny Paaman</a:t>
                      </a:r>
                    </a:p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Ping Pong</a:t>
                      </a:r>
                    </a:p>
                    <a:p>
                      <a:pPr>
                        <a:buNone/>
                      </a:pPr>
                      <a:endParaRPr lang="en-PH" alt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Labor-Repair of Fence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Other MOOE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5029990999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8000.00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February 28,2022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Renato Hipolito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Daily Wage-Gahit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Other MOOE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5029990999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200">
                          <a:solidFill>
                            <a:schemeClr val="tx1"/>
                          </a:solidFill>
                        </a:rPr>
                        <a:t>1000.00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4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PH" altLang="en-US" sz="1400" b="1">
                          <a:solidFill>
                            <a:schemeClr val="tx1"/>
                          </a:solidFill>
                        </a:rPr>
                        <a:t>12, 458.68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" name="Content Placeholder 10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2" y="1905000"/>
            <a:ext cx="8582025" cy="1475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-81915" y="3923030"/>
            <a:ext cx="8816340" cy="1482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4724400"/>
            <a:ext cx="8816340" cy="168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PH" altLang="en-US" sz="4000" b="1" i="1">
                <a:solidFill>
                  <a:srgbClr val="FF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  <a:sym typeface="+mn-ea"/>
              </a:rPr>
              <a:t>Please take note!!!!</a:t>
            </a:r>
            <a:endParaRPr lang="en-PH" altLang="en-US" sz="4000" b="1" i="1">
              <a:solidFill>
                <a:srgbClr val="FF0000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PH" altLang="en-US" sz="4000" b="1" i="1">
              <a:solidFill>
                <a:srgbClr val="FF0000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PH" altLang="en-US" sz="4000" b="1">
                <a:latin typeface="Bookman Old Style" panose="02050604050505020204" pitchFamily="18" charset="0"/>
                <a:cs typeface="Bookman Old Style" panose="02050604050505020204" pitchFamily="18" charset="0"/>
                <a:sym typeface="+mn-ea"/>
              </a:rPr>
              <a:t>Reimbursement check should be issued last before liquidation to avoid underspent and overspent of fund.</a:t>
            </a:r>
            <a:endParaRPr lang="en-PH" altLang="en-US" sz="4000" b="1">
              <a:solidFill>
                <a:schemeClr val="tx1"/>
              </a:solidFill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algn="ctr"/>
            <a:endParaRPr lang="en-US" sz="40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/>
              <a:t>45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PH" altLang="en-US" sz="40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PH" altLang="en-US" sz="40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PH" altLang="en-US" sz="4000" b="1">
              <a:latin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PH" altLang="en-US" sz="4000" b="1">
                <a:latin typeface="Bookman Old Style" panose="02050604050505020204" pitchFamily="18" charset="0"/>
                <a:cs typeface="Bookman Old Style" panose="02050604050505020204" pitchFamily="18" charset="0"/>
              </a:rPr>
              <a:t>-END OF PRESENTATION-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25A488-B586-47CF-A7F6-9DB1E0564BE4}" type="slidenum">
              <a:rPr lang="en-US"/>
              <a:t>46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0" y="3657600"/>
            <a:ext cx="9144000" cy="1143000"/>
          </a:xfrm>
        </p:spPr>
        <p:txBody>
          <a:bodyPr/>
          <a:lstStyle/>
          <a:p>
            <a:pPr eaLnBrk="1" hangingPunct="1"/>
            <a:r>
              <a:rPr lang="en-US" sz="8000" dirty="0">
                <a:latin typeface="Brush Script MT" panose="03060802040406070304" pitchFamily="66" charset="0"/>
              </a:rPr>
              <a:t>Thank You!</a:t>
            </a:r>
            <a:endParaRPr lang="en-US" sz="8000" b="1" dirty="0">
              <a:latin typeface="Brush Script MT" panose="03060802040406070304" pitchFamily="66" charset="0"/>
            </a:endParaRPr>
          </a:p>
        </p:txBody>
      </p:sp>
      <p:sp>
        <p:nvSpPr>
          <p:cNvPr id="5" name="Subtitle 5"/>
          <p:cNvSpPr txBox="1"/>
          <p:nvPr/>
        </p:nvSpPr>
        <p:spPr bwMode="auto">
          <a:xfrm>
            <a:off x="457200" y="51054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DIVISION ORIENTATION -WORKSHOP ON THE OPENING OF SCHOOLS’ BANK ACCOUNTS</a:t>
            </a:r>
            <a:endParaRPr lang="en-PH" sz="2000" b="1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954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b="1" dirty="0">
                <a:solidFill>
                  <a:srgbClr val="FFFF00"/>
                </a:solidFill>
              </a:rPr>
              <a:t>How to Liquidate Reimbursement?</a:t>
            </a:r>
            <a:endParaRPr lang="en-PH" sz="32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4755" y="600871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/>
              <a:t>Continuation next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865713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Follow the checklist for every transaction.</a:t>
            </a:r>
          </a:p>
          <a:p>
            <a:r>
              <a:rPr lang="en-US" sz="3600" dirty="0">
                <a:latin typeface="+mj-lt"/>
              </a:rPr>
              <a:t>Attach all necessary attachments such as OR/Sales Invoice/Service Invoice, RIS, PR, IAR, ICS, payroll, etc</a:t>
            </a:r>
            <a:r>
              <a:rPr lang="en-US" sz="3600" dirty="0"/>
              <a:t>.</a:t>
            </a:r>
          </a:p>
          <a:p>
            <a:r>
              <a:rPr lang="en-US" sz="3600" dirty="0">
                <a:latin typeface="+mj-lt"/>
              </a:rPr>
              <a:t>Prepare a Reimbursement Summary.</a:t>
            </a:r>
            <a:endParaRPr lang="en-PH" sz="36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712723"/>
            <a:ext cx="7239000" cy="963677"/>
          </a:xfrm>
        </p:spPr>
        <p:txBody>
          <a:bodyPr/>
          <a:lstStyle/>
          <a:p>
            <a:pPr algn="ctr"/>
            <a:endParaRPr lang="en-PH" sz="1600" dirty="0"/>
          </a:p>
          <a:p>
            <a:pPr algn="ctr"/>
            <a:r>
              <a:rPr lang="en-PH" sz="1800" dirty="0">
                <a:solidFill>
                  <a:schemeClr val="bg2"/>
                </a:solidFill>
              </a:rPr>
              <a:t>Kita-Kita Elementary School</a:t>
            </a:r>
          </a:p>
          <a:p>
            <a:pPr algn="ctr"/>
            <a:r>
              <a:rPr lang="en-PH" sz="1400" dirty="0">
                <a:solidFill>
                  <a:schemeClr val="bg2"/>
                </a:solidFill>
              </a:rPr>
              <a:t>District of Indi </a:t>
            </a:r>
            <a:r>
              <a:rPr lang="en-PH" sz="1400" dirty="0" err="1">
                <a:solidFill>
                  <a:schemeClr val="bg2"/>
                </a:solidFill>
              </a:rPr>
              <a:t>Madula</a:t>
            </a:r>
            <a:endParaRPr lang="en-PH" sz="1400" dirty="0">
              <a:solidFill>
                <a:schemeClr val="bg2"/>
              </a:solidFill>
            </a:endParaRPr>
          </a:p>
          <a:p>
            <a:pPr algn="ctr"/>
            <a:endParaRPr lang="en-PH" sz="1600" dirty="0"/>
          </a:p>
          <a:p>
            <a:pPr algn="ctr"/>
            <a:r>
              <a:rPr lang="en-PH" sz="1800" dirty="0"/>
              <a:t>Reimbursement Summary Report</a:t>
            </a:r>
          </a:p>
          <a:p>
            <a:pPr algn="ctr"/>
            <a:r>
              <a:rPr lang="en-PH" sz="1800" dirty="0"/>
              <a:t>for January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42598"/>
              </p:ext>
            </p:extLst>
          </p:nvPr>
        </p:nvGraphicFramePr>
        <p:xfrm>
          <a:off x="533400" y="1676401"/>
          <a:ext cx="8229600" cy="4994289"/>
        </p:xfrm>
        <a:graphic>
          <a:graphicData uri="http://schemas.openxmlformats.org/drawingml/2006/table">
            <a:tbl>
              <a:tblPr/>
              <a:tblGrid>
                <a:gridCol w="108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Date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Payee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Details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Account Name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Account Code</a:t>
                      </a:r>
                      <a:endParaRPr lang="en-PH" sz="140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Amount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2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Jan. 10, 2025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ABC Printing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Reproduction of forms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Printing &amp; Publication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5029902000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150.00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8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Jan. 15,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2025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CAPELCO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Payment of Electricity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for the month of January 2025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Electricity  Expense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5020402000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687.54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639484"/>
                  </a:ext>
                </a:extLst>
              </a:tr>
              <a:tr h="496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Jan. 20, 2025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Mang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Inasar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Hardware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Purchased 2 bulbs 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Other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Supplies and Mat. Expense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5020399000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195.00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738631"/>
                  </a:ext>
                </a:extLst>
              </a:tr>
              <a:tr h="717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Jan. 20, 2025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Marites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US" sz="1400" baseline="0" dirty="0" err="1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Dimagiba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Daily</a:t>
                      </a:r>
                      <a:r>
                        <a:rPr lang="en-US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Wage- Laundry of Curtains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Other MOOE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5029999099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300.00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253221"/>
                  </a:ext>
                </a:extLst>
              </a:tr>
              <a:tr h="7454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Jan.</a:t>
                      </a:r>
                      <a:r>
                        <a:rPr lang="en-PH" sz="1400" baseline="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30, 2025</a:t>
                      </a: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Juan Dela Cruz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Payment for school security  for January 2025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Security Services Expenses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5021203000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PH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3,000.00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87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/>
                          <a:cs typeface="Times New Roman" panose="02020603050405020304"/>
                        </a:rPr>
                        <a:t>Jan. 30, 2025</a:t>
                      </a:r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/>
                          <a:cs typeface="Times New Roman" panose="02020603050405020304"/>
                        </a:rPr>
                        <a:t>Tanggol</a:t>
                      </a:r>
                      <a:r>
                        <a:rPr lang="en-US" sz="1400" dirty="0">
                          <a:latin typeface="Calibri" panose="020F0502020204030204"/>
                          <a:cs typeface="Times New Roman" panose="02020603050405020304"/>
                        </a:rPr>
                        <a:t> Montenegro</a:t>
                      </a:r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/>
                          <a:cs typeface="Times New Roman" panose="02020603050405020304"/>
                        </a:rPr>
                        <a:t>Travel Expenses-attending seminar</a:t>
                      </a:r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/>
                          <a:cs typeface="Times New Roman" panose="02020603050405020304"/>
                        </a:rPr>
                        <a:t>Travel Expenses</a:t>
                      </a:r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5020101000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250.00</a:t>
                      </a: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60">
                <a:tc>
                  <a:txBody>
                    <a:bodyPr/>
                    <a:lstStyle/>
                    <a:p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PH" sz="140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PH" sz="1400" dirty="0">
                        <a:latin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PH" sz="14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4, 582.24</a:t>
                      </a:r>
                      <a:endParaRPr lang="en-PH" sz="14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26034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5334000" y="6178929"/>
            <a:ext cx="638871" cy="550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2800" b="1" dirty="0">
                <a:solidFill>
                  <a:srgbClr val="FFFF00"/>
                </a:solidFill>
              </a:rPr>
              <a:t>How to Liquidate Reimbursement?</a:t>
            </a:r>
            <a:endParaRPr lang="en-P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PH" sz="3600" b="1" dirty="0"/>
              <a:t>Once a month only </a:t>
            </a:r>
            <a:r>
              <a:rPr lang="en-PH" sz="3600" dirty="0"/>
              <a:t>- One Disbursement Voucher (DV) for all reimbursement expenses.</a:t>
            </a:r>
          </a:p>
          <a:p>
            <a:pPr marL="0" indent="0">
              <a:buNone/>
            </a:pPr>
            <a:endParaRPr lang="en-PH" sz="36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PH" sz="3600" dirty="0"/>
              <a:t>Disbursement Voucher (DV) should be named to School Head or person who covered the cost.</a:t>
            </a:r>
          </a:p>
          <a:p>
            <a:pPr marL="0" indent="0" algn="just">
              <a:buNone/>
            </a:pPr>
            <a:endParaRPr lang="en-PH" dirty="0"/>
          </a:p>
          <a:p>
            <a:pPr indent="0" algn="just">
              <a:buFont typeface="Wingdings" panose="05000000000000000000" pitchFamily="2" charset="2"/>
              <a:buNone/>
            </a:pPr>
            <a:endParaRPr lang="en-PH" dirty="0"/>
          </a:p>
          <a:p>
            <a:endParaRPr lang="en-PH" dirty="0"/>
          </a:p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85B36-3AFD-4FA6-904E-EB84F87C6B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387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7232015" cy="861060"/>
          </a:xfrm>
        </p:spPr>
        <p:txBody>
          <a:bodyPr/>
          <a:lstStyle/>
          <a:p>
            <a:pPr marL="0" indent="0">
              <a:buNone/>
            </a:pPr>
            <a:r>
              <a:rPr lang="en-PH" altLang="en-US" sz="4400">
                <a:latin typeface="Bookman Old Style" panose="02050604050505020204" pitchFamily="18" charset="0"/>
                <a:cs typeface="Bookman Old Style" panose="02050604050505020204" pitchFamily="18" charset="0"/>
              </a:rPr>
              <a:t>When to reimburse?</a:t>
            </a:r>
          </a:p>
          <a:p>
            <a:endParaRPr lang="en-PH" altLang="en-US"/>
          </a:p>
          <a:p>
            <a:pPr marL="0" indent="0">
              <a:buNone/>
            </a:pPr>
            <a:endParaRPr lang="en-PH" altLang="en-US" sz="44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46CF3-4186-4DCD-BEA1-5F27ECD2187C}" type="slidenum">
              <a:rPr lang="en-US"/>
              <a:t>8</a:t>
            </a:fld>
            <a:endParaRPr lang="en-US" dirty="0"/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2855" y="1899285"/>
            <a:ext cx="6330315" cy="3992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954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b="1" dirty="0">
                <a:solidFill>
                  <a:srgbClr val="FFFF00"/>
                </a:solidFill>
              </a:rPr>
              <a:t>How to Liquidate Reimbursement?</a:t>
            </a:r>
            <a:endParaRPr lang="en-PH" sz="3200" dirty="0">
              <a:solidFill>
                <a:srgbClr val="FFFF00"/>
              </a:solidFill>
            </a:endParaRPr>
          </a:p>
        </p:txBody>
      </p:sp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260231"/>
            <a:ext cx="3124200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pEd 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pEd Font them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DepEd PowerPoint Presentation Template</Template>
  <TotalTime>485</TotalTime>
  <Words>881</Words>
  <Application>Microsoft Office PowerPoint</Application>
  <PresentationFormat>On-screen Show (4:3)</PresentationFormat>
  <Paragraphs>406</Paragraphs>
  <Slides>47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Bookman Old Style</vt:lpstr>
      <vt:lpstr>Brush Script MT</vt:lpstr>
      <vt:lpstr>Calibri</vt:lpstr>
      <vt:lpstr>Times New Roman</vt:lpstr>
      <vt:lpstr>Wingdings</vt:lpstr>
      <vt:lpstr>DepEd PowerPoint Presentation Template</vt:lpstr>
      <vt:lpstr>REIMBURSEMENT </vt:lpstr>
      <vt:lpstr>What is Reimbursement?</vt:lpstr>
      <vt:lpstr>PowerPoint Presentation</vt:lpstr>
      <vt:lpstr>Reimbursement</vt:lpstr>
      <vt:lpstr>How to Liquidate Reimbursement?</vt:lpstr>
      <vt:lpstr>PowerPoint Presentation</vt:lpstr>
      <vt:lpstr>How to Liquidate Reimbursement?</vt:lpstr>
      <vt:lpstr>PowerPoint Presentation</vt:lpstr>
      <vt:lpstr>How to Liquidate Reimbursement?</vt:lpstr>
      <vt:lpstr>How to Liquidate Reimbursement?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Supplies and Materials Expense</vt:lpstr>
      <vt:lpstr>Other Supplies and Materials Expense</vt:lpstr>
      <vt:lpstr>Other Supplies and Materials Expense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Expenses – Attending Training</vt:lpstr>
      <vt:lpstr>PowerPoint Presentation</vt:lpstr>
      <vt:lpstr>PowerPoint Presentation</vt:lpstr>
      <vt:lpstr>PowerPoint Presentation</vt:lpstr>
      <vt:lpstr>PowerPoint Presentation</vt:lpstr>
      <vt:lpstr> Check Booklet</vt:lpstr>
      <vt:lpstr>PowerPoint Presentation</vt:lpstr>
      <vt:lpstr>PowerPoint Presentation</vt:lpstr>
      <vt:lpstr>PowerPoint Presentation</vt:lpstr>
      <vt:lpstr>   Reimbursement Summary Report  for the month of January 2025     Check issued to: Marites Solsolera    Issued Date: January 31, 2025  </vt:lpstr>
      <vt:lpstr>   Issued Date: February 18, 2022  Reimbursement Summary Report  for the Month of February, 2022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1018</cp:revision>
  <cp:lastPrinted>2024-02-06T08:29:22Z</cp:lastPrinted>
  <dcterms:created xsi:type="dcterms:W3CDTF">2014-07-19T02:08:00Z</dcterms:created>
  <dcterms:modified xsi:type="dcterms:W3CDTF">2025-02-27T06:07:50Z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2D8098C143654B52922E677DD92D4973</vt:lpwstr>
  </property>
  <property fmtid="{D5CDD505-2E9C-101B-9397-08002B2CF9AE}" pid="3" name="KSOProductBuildVer">
    <vt:lpwstr>1033-11.2.0.10323</vt:lpwstr>
  </property>
</Properties>
</file>